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4" r:id="rId1"/>
  </p:sldMasterIdLst>
  <p:sldIdLst>
    <p:sldId id="256" r:id="rId2"/>
    <p:sldId id="257" r:id="rId3"/>
    <p:sldId id="273" r:id="rId4"/>
    <p:sldId id="260" r:id="rId5"/>
    <p:sldId id="272" r:id="rId6"/>
    <p:sldId id="264" r:id="rId7"/>
    <p:sldId id="258" r:id="rId8"/>
    <p:sldId id="266" r:id="rId9"/>
    <p:sldId id="261" r:id="rId10"/>
    <p:sldId id="259" r:id="rId11"/>
    <p:sldId id="271" r:id="rId12"/>
    <p:sldId id="268" r:id="rId13"/>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88" y="6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4" name="タイトル 13"/>
          <p:cNvSpPr>
            <a:spLocks noGrp="1"/>
          </p:cNvSpPr>
          <p:nvPr>
            <p:ph type="ctrTitle"/>
          </p:nvPr>
        </p:nvSpPr>
        <p:spPr>
          <a:xfrm>
            <a:off x="1432560" y="359898"/>
            <a:ext cx="7406640" cy="1472184"/>
          </a:xfrm>
        </p:spPr>
        <p:txBody>
          <a:bodyPr anchor="b"/>
          <a:lstStyle>
            <a:lvl1pPr algn="l">
              <a:defRPr/>
            </a:lvl1pPr>
            <a:extLst/>
          </a:lstStyle>
          <a:p>
            <a:r>
              <a:rPr kumimoji="0" lang="ja-JP" altLang="en-US" smtClean="0"/>
              <a:t>マスター タイトルの書式設定</a:t>
            </a:r>
            <a:endParaRPr kumimoji="0" lang="en-US"/>
          </a:p>
        </p:txBody>
      </p:sp>
      <p:sp>
        <p:nvSpPr>
          <p:cNvPr id="22" name="サブタイトル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マスター サブタイトルの書式設定</a:t>
            </a:r>
            <a:endParaRPr kumimoji="0" lang="en-US"/>
          </a:p>
        </p:txBody>
      </p:sp>
      <p:sp>
        <p:nvSpPr>
          <p:cNvPr id="7" name="日付プレースホルダー 6"/>
          <p:cNvSpPr>
            <a:spLocks noGrp="1"/>
          </p:cNvSpPr>
          <p:nvPr>
            <p:ph type="dt" sz="half" idx="10"/>
          </p:nvPr>
        </p:nvSpPr>
        <p:spPr/>
        <p:txBody>
          <a:bodyPr/>
          <a:lstStyle>
            <a:extLst/>
          </a:lstStyle>
          <a:p>
            <a:fld id="{22489D4C-A884-459D-8EFF-7FA67478C067}" type="datetimeFigureOut">
              <a:rPr kumimoji="1" lang="ja-JP" altLang="en-US" smtClean="0"/>
              <a:t>2016/5/2</a:t>
            </a:fld>
            <a:endParaRPr kumimoji="1" lang="ja-JP" altLang="en-US"/>
          </a:p>
        </p:txBody>
      </p:sp>
      <p:sp>
        <p:nvSpPr>
          <p:cNvPr id="20" name="フッター プレースホルダー 19"/>
          <p:cNvSpPr>
            <a:spLocks noGrp="1"/>
          </p:cNvSpPr>
          <p:nvPr>
            <p:ph type="ftr" sz="quarter" idx="11"/>
          </p:nvPr>
        </p:nvSpPr>
        <p:spPr/>
        <p:txBody>
          <a:bodyPr/>
          <a:lstStyle>
            <a:extLst/>
          </a:lstStyle>
          <a:p>
            <a:endParaRPr kumimoji="1" lang="ja-JP" altLang="en-US"/>
          </a:p>
        </p:txBody>
      </p:sp>
      <p:sp>
        <p:nvSpPr>
          <p:cNvPr id="10" name="スライド番号プレースホルダー 9"/>
          <p:cNvSpPr>
            <a:spLocks noGrp="1"/>
          </p:cNvSpPr>
          <p:nvPr>
            <p:ph type="sldNum" sz="quarter" idx="12"/>
          </p:nvPr>
        </p:nvSpPr>
        <p:spPr/>
        <p:txBody>
          <a:bodyPr/>
          <a:lstStyle>
            <a:extLst/>
          </a:lstStyle>
          <a:p>
            <a:fld id="{5338F192-EA9C-4CB1-89D2-405D7EA411C2}" type="slidenum">
              <a:rPr kumimoji="1" lang="ja-JP" altLang="en-US" smtClean="0"/>
              <a:t>‹#›</a:t>
            </a:fld>
            <a:endParaRPr kumimoji="1" lang="ja-JP" altLang="en-US"/>
          </a:p>
        </p:txBody>
      </p:sp>
      <p:sp>
        <p:nvSpPr>
          <p:cNvPr id="8" name="円/楕円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円/楕円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22489D4C-A884-459D-8EFF-7FA67478C067}" type="datetimeFigureOut">
              <a:rPr kumimoji="1" lang="ja-JP" altLang="en-US" smtClean="0"/>
              <a:t>2016/5/2</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5338F192-EA9C-4CB1-89D2-405D7EA411C2}"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8000" y="274639"/>
            <a:ext cx="1828800" cy="5851525"/>
          </a:xfrm>
        </p:spPr>
        <p:txBody>
          <a:bodyPr vert="eaVert"/>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1143000" y="274640"/>
            <a:ext cx="5562600" cy="5851525"/>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22489D4C-A884-459D-8EFF-7FA67478C067}" type="datetimeFigureOut">
              <a:rPr kumimoji="1" lang="ja-JP" altLang="en-US" smtClean="0"/>
              <a:t>2016/5/2</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5338F192-EA9C-4CB1-89D2-405D7EA411C2}"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22489D4C-A884-459D-8EFF-7FA67478C067}" type="datetimeFigureOut">
              <a:rPr kumimoji="1" lang="ja-JP" altLang="en-US" smtClean="0"/>
              <a:t>2016/5/2</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5338F192-EA9C-4CB1-89D2-405D7EA411C2}"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正方形/長方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タイトル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extLst/>
          </a:lstStyle>
          <a:p>
            <a:fld id="{22489D4C-A884-459D-8EFF-7FA67478C067}" type="datetimeFigureOut">
              <a:rPr kumimoji="1" lang="ja-JP" altLang="en-US" smtClean="0"/>
              <a:t>2016/5/2</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5338F192-EA9C-4CB1-89D2-405D7EA411C2}" type="slidenum">
              <a:rPr kumimoji="1" lang="ja-JP" altLang="en-US" smtClean="0"/>
              <a:t>‹#›</a:t>
            </a:fld>
            <a:endParaRPr kumimoji="1" lang="ja-JP" altLang="en-US"/>
          </a:p>
        </p:txBody>
      </p:sp>
      <p:sp>
        <p:nvSpPr>
          <p:cNvPr id="10" name="正方形/長方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円/楕円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円/楕円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320"/>
            <a:ext cx="7498080" cy="1143000"/>
          </a:xfrm>
        </p:spPr>
        <p:txBody>
          <a:bodyPr/>
          <a:lstStyle>
            <a:extLst/>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extLst/>
          </a:lstStyle>
          <a:p>
            <a:fld id="{22489D4C-A884-459D-8EFF-7FA67478C067}" type="datetimeFigureOut">
              <a:rPr kumimoji="1" lang="ja-JP" altLang="en-US" smtClean="0"/>
              <a:t>2016/5/2</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5338F192-EA9C-4CB1-89D2-405D7EA411C2}"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extLst/>
          </a:lstStyle>
          <a:p>
            <a:fld id="{22489D4C-A884-459D-8EFF-7FA67478C067}" type="datetimeFigureOut">
              <a:rPr kumimoji="1" lang="ja-JP" altLang="en-US" smtClean="0"/>
              <a:t>2016/5/2</a:t>
            </a:fld>
            <a:endParaRPr kumimoji="1" lang="ja-JP" altLang="en-US"/>
          </a:p>
        </p:txBody>
      </p:sp>
      <p:sp>
        <p:nvSpPr>
          <p:cNvPr id="8" name="フッター プレースホルダー 7"/>
          <p:cNvSpPr>
            <a:spLocks noGrp="1"/>
          </p:cNvSpPr>
          <p:nvPr>
            <p:ph type="ftr" sz="quarter" idx="11"/>
          </p:nvPr>
        </p:nvSpPr>
        <p:spPr/>
        <p:txBody>
          <a:bodyPr/>
          <a:lstStyle>
            <a:extLst/>
          </a:lstStyle>
          <a:p>
            <a:endParaRPr kumimoji="1" lang="ja-JP" altLang="en-US"/>
          </a:p>
        </p:txBody>
      </p:sp>
      <p:sp>
        <p:nvSpPr>
          <p:cNvPr id="9" name="スライド番号プレースホルダー 8"/>
          <p:cNvSpPr>
            <a:spLocks noGrp="1"/>
          </p:cNvSpPr>
          <p:nvPr>
            <p:ph type="sldNum" sz="quarter" idx="12"/>
          </p:nvPr>
        </p:nvSpPr>
        <p:spPr/>
        <p:txBody>
          <a:bodyPr/>
          <a:lstStyle>
            <a:extLst/>
          </a:lstStyle>
          <a:p>
            <a:fld id="{5338F192-EA9C-4CB1-89D2-405D7EA411C2}"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320"/>
            <a:ext cx="7498080" cy="1143000"/>
          </a:xfrm>
        </p:spPr>
        <p:txBody>
          <a:bodyPr anchor="ctr"/>
          <a:lstStyle>
            <a:extLst/>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extLst/>
          </a:lstStyle>
          <a:p>
            <a:fld id="{22489D4C-A884-459D-8EFF-7FA67478C067}" type="datetimeFigureOut">
              <a:rPr kumimoji="1" lang="ja-JP" altLang="en-US" smtClean="0"/>
              <a:t>2016/5/2</a:t>
            </a:fld>
            <a:endParaRPr kumimoji="1" lang="ja-JP" altLang="en-US"/>
          </a:p>
        </p:txBody>
      </p:sp>
      <p:sp>
        <p:nvSpPr>
          <p:cNvPr id="4" name="フッター プレースホルダー 3"/>
          <p:cNvSpPr>
            <a:spLocks noGrp="1"/>
          </p:cNvSpPr>
          <p:nvPr>
            <p:ph type="ftr" sz="quarter" idx="11"/>
          </p:nvPr>
        </p:nvSpPr>
        <p:spPr/>
        <p:txBody>
          <a:bodyPr/>
          <a:lstStyle>
            <a:extLst/>
          </a:lstStyle>
          <a:p>
            <a:endParaRPr kumimoji="1" lang="ja-JP" altLang="en-US"/>
          </a:p>
        </p:txBody>
      </p:sp>
      <p:sp>
        <p:nvSpPr>
          <p:cNvPr id="5" name="スライド番号プレースホルダー 4"/>
          <p:cNvSpPr>
            <a:spLocks noGrp="1"/>
          </p:cNvSpPr>
          <p:nvPr>
            <p:ph type="sldNum" sz="quarter" idx="12"/>
          </p:nvPr>
        </p:nvSpPr>
        <p:spPr/>
        <p:txBody>
          <a:bodyPr/>
          <a:lstStyle>
            <a:extLst/>
          </a:lstStyle>
          <a:p>
            <a:fld id="{5338F192-EA9C-4CB1-89D2-405D7EA411C2}"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正方形/長方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付プレースホルダー 1"/>
          <p:cNvSpPr>
            <a:spLocks noGrp="1"/>
          </p:cNvSpPr>
          <p:nvPr>
            <p:ph type="dt" sz="half" idx="10"/>
          </p:nvPr>
        </p:nvSpPr>
        <p:spPr/>
        <p:txBody>
          <a:bodyPr/>
          <a:lstStyle>
            <a:extLst/>
          </a:lstStyle>
          <a:p>
            <a:fld id="{22489D4C-A884-459D-8EFF-7FA67478C067}" type="datetimeFigureOut">
              <a:rPr kumimoji="1" lang="ja-JP" altLang="en-US" smtClean="0"/>
              <a:t>2016/5/2</a:t>
            </a:fld>
            <a:endParaRPr kumimoji="1" lang="ja-JP" altLang="en-US"/>
          </a:p>
        </p:txBody>
      </p:sp>
      <p:sp>
        <p:nvSpPr>
          <p:cNvPr id="3" name="フッター プレースホルダー 2"/>
          <p:cNvSpPr>
            <a:spLocks noGrp="1"/>
          </p:cNvSpPr>
          <p:nvPr>
            <p:ph type="ftr" sz="quarter" idx="11"/>
          </p:nvPr>
        </p:nvSpPr>
        <p:spPr/>
        <p:txBody>
          <a:bodyPr/>
          <a:lstStyle>
            <a:extLst/>
          </a:lstStyle>
          <a:p>
            <a:endParaRPr kumimoji="1" lang="ja-JP" altLang="en-US"/>
          </a:p>
        </p:txBody>
      </p:sp>
      <p:sp>
        <p:nvSpPr>
          <p:cNvPr id="4" name="スライド番号プレースホルダー 3"/>
          <p:cNvSpPr>
            <a:spLocks noGrp="1"/>
          </p:cNvSpPr>
          <p:nvPr>
            <p:ph type="sldNum" sz="quarter" idx="12"/>
          </p:nvPr>
        </p:nvSpPr>
        <p:spPr/>
        <p:txBody>
          <a:bodyPr/>
          <a:lstStyle>
            <a:extLst/>
          </a:lstStyle>
          <a:p>
            <a:fld id="{5338F192-EA9C-4CB1-89D2-405D7EA411C2}" type="slidenum">
              <a:rPr kumimoji="1" lang="ja-JP" altLang="en-US" smtClean="0"/>
              <a:t>‹#›</a:t>
            </a:fld>
            <a:endParaRPr kumimoji="1" lang="ja-JP" altLang="en-US"/>
          </a:p>
        </p:txBody>
      </p:sp>
      <p:sp>
        <p:nvSpPr>
          <p:cNvPr id="6" name="正方形/長方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extLst/>
          </a:lstStyle>
          <a:p>
            <a:fld id="{22489D4C-A884-459D-8EFF-7FA67478C067}" type="datetimeFigureOut">
              <a:rPr kumimoji="1" lang="ja-JP" altLang="en-US" smtClean="0"/>
              <a:t>2016/5/2</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5338F192-EA9C-4CB1-89D2-405D7EA411C2}"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extLst/>
          </a:lstStyle>
          <a:p>
            <a:fld id="{22489D4C-A884-459D-8EFF-7FA67478C067}" type="datetimeFigureOut">
              <a:rPr kumimoji="1" lang="ja-JP" altLang="en-US" smtClean="0"/>
              <a:t>2016/5/2</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5338F192-EA9C-4CB1-89D2-405D7EA411C2}" type="slidenum">
              <a:rPr kumimoji="1" lang="ja-JP" altLang="en-US" smtClean="0"/>
              <a:t>‹#›</a:t>
            </a:fld>
            <a:endParaRPr kumimoji="1" lang="ja-JP" altLang="en-US"/>
          </a:p>
        </p:txBody>
      </p:sp>
      <p:sp>
        <p:nvSpPr>
          <p:cNvPr id="8" name="正方形/長方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図プレースホルダー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ja-JP" altLang="en-US" smtClean="0"/>
              <a:t>アイコンをクリックして図を追加</a:t>
            </a:r>
            <a:endParaRPr kumimoji="0" lang="en-US" dirty="0"/>
          </a:p>
        </p:txBody>
      </p:sp>
      <p:sp>
        <p:nvSpPr>
          <p:cNvPr id="9" name="フローチャート: 処理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フローチャート: 処理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テキスト プレースホルダー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ja-JP" altLang="en-US" smtClean="0"/>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パイ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円/楕円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ドーナツ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正方形/長方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タイトル プレースホルダー 4"/>
          <p:cNvSpPr>
            <a:spLocks noGrp="1"/>
          </p:cNvSpPr>
          <p:nvPr>
            <p:ph type="title"/>
          </p:nvPr>
        </p:nvSpPr>
        <p:spPr>
          <a:xfrm>
            <a:off x="1435608" y="274638"/>
            <a:ext cx="7498080" cy="1143000"/>
          </a:xfrm>
          <a:prstGeom prst="rect">
            <a:avLst/>
          </a:prstGeom>
        </p:spPr>
        <p:txBody>
          <a:bodyPr anchor="ctr">
            <a:normAutofit/>
          </a:bodyPr>
          <a:lstStyle>
            <a:extLst/>
          </a:lstStyle>
          <a:p>
            <a:r>
              <a:rPr kumimoji="0" lang="ja-JP" altLang="en-US" smtClean="0"/>
              <a:t>マスター タイトルの書式設定</a:t>
            </a:r>
            <a:endParaRPr kumimoji="0" lang="en-US"/>
          </a:p>
        </p:txBody>
      </p:sp>
      <p:sp>
        <p:nvSpPr>
          <p:cNvPr id="9" name="テキスト プレースホルダー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24" name="日付プレースホルダー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2489D4C-A884-459D-8EFF-7FA67478C067}" type="datetimeFigureOut">
              <a:rPr kumimoji="1" lang="ja-JP" altLang="en-US" smtClean="0"/>
              <a:t>2016/5/2</a:t>
            </a:fld>
            <a:endParaRPr kumimoji="1" lang="ja-JP" altLang="en-US"/>
          </a:p>
        </p:txBody>
      </p:sp>
      <p:sp>
        <p:nvSpPr>
          <p:cNvPr id="10" name="フッター プレースホルダー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1" lang="ja-JP" altLang="en-US"/>
          </a:p>
        </p:txBody>
      </p:sp>
      <p:sp>
        <p:nvSpPr>
          <p:cNvPr id="22" name="スライド番号プレースホルダー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338F192-EA9C-4CB1-89D2-405D7EA411C2}" type="slidenum">
              <a:rPr kumimoji="1" lang="ja-JP" altLang="en-US" smtClean="0"/>
              <a:t>‹#›</a:t>
            </a:fld>
            <a:endParaRPr kumimoji="1" lang="ja-JP" altLang="en-US"/>
          </a:p>
        </p:txBody>
      </p:sp>
      <p:sp>
        <p:nvSpPr>
          <p:cNvPr id="15" name="正方形/長方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K034.NT_SERVER10\Desktop\な－遠足26.4.19フォルダー\pen2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87" y="1344422"/>
            <a:ext cx="304800" cy="3175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194087" y="1242476"/>
            <a:ext cx="2431504" cy="523220"/>
          </a:xfrm>
          <a:prstGeom prst="rect">
            <a:avLst/>
          </a:prstGeom>
          <a:noFill/>
        </p:spPr>
        <p:txBody>
          <a:bodyPr wrap="square" rtlCol="0">
            <a:spAutoFit/>
          </a:bodyPr>
          <a:lstStyle/>
          <a:p>
            <a:r>
              <a:rPr kumimoji="1" lang="ja-JP" altLang="en-US" sz="2800" b="1" dirty="0" smtClean="0">
                <a:solidFill>
                  <a:schemeClr val="tx2"/>
                </a:solidFill>
              </a:rPr>
              <a:t>なん</a:t>
            </a:r>
            <a:r>
              <a:rPr kumimoji="1" lang="ja-JP" altLang="en-US" sz="2800" b="1" dirty="0" err="1" smtClean="0">
                <a:solidFill>
                  <a:schemeClr val="tx2"/>
                </a:solidFill>
              </a:rPr>
              <a:t>ねん</a:t>
            </a:r>
            <a:r>
              <a:rPr kumimoji="1" lang="ja-JP" altLang="en-US" sz="2800" b="1" dirty="0" smtClean="0">
                <a:solidFill>
                  <a:schemeClr val="tx2"/>
                </a:solidFill>
              </a:rPr>
              <a:t>会</a:t>
            </a:r>
            <a:endParaRPr kumimoji="1" lang="ja-JP" altLang="en-US" sz="2800" b="1" dirty="0">
              <a:solidFill>
                <a:schemeClr val="tx2"/>
              </a:solidFill>
            </a:endParaRPr>
          </a:p>
        </p:txBody>
      </p:sp>
      <p:sp>
        <p:nvSpPr>
          <p:cNvPr id="7" name="テキスト ボックス 6"/>
          <p:cNvSpPr txBox="1"/>
          <p:nvPr/>
        </p:nvSpPr>
        <p:spPr>
          <a:xfrm>
            <a:off x="1403648" y="3026569"/>
            <a:ext cx="7558113" cy="923330"/>
          </a:xfrm>
          <a:prstGeom prst="rect">
            <a:avLst/>
          </a:prstGeom>
          <a:noFill/>
        </p:spPr>
        <p:txBody>
          <a:bodyPr wrap="square" rtlCol="0">
            <a:spAutoFit/>
          </a:bodyPr>
          <a:lstStyle/>
          <a:p>
            <a:r>
              <a:rPr kumimoji="1" lang="ja-JP" altLang="en-US" sz="5400" dirty="0" smtClean="0">
                <a:solidFill>
                  <a:schemeClr val="accent1"/>
                </a:solidFill>
                <a:latin typeface="HGP創英角ｺﾞｼｯｸUB" pitchFamily="50" charset="-128"/>
                <a:ea typeface="HGP創英角ｺﾞｼｯｸUB" pitchFamily="50" charset="-128"/>
              </a:rPr>
              <a:t>遠足・２０１６　　熱海 </a:t>
            </a:r>
            <a:r>
              <a:rPr kumimoji="1" lang="en-US" altLang="ja-JP" sz="5400" b="1" dirty="0" smtClean="0">
                <a:solidFill>
                  <a:schemeClr val="accent1"/>
                </a:solidFill>
                <a:latin typeface="ＭＳ Ｐ明朝" pitchFamily="18" charset="-128"/>
                <a:ea typeface="ＭＳ Ｐ明朝" pitchFamily="18" charset="-128"/>
              </a:rPr>
              <a:t>Ⅲ</a:t>
            </a:r>
            <a:endParaRPr kumimoji="1" lang="ja-JP" altLang="en-US" sz="5400" b="1" dirty="0">
              <a:solidFill>
                <a:schemeClr val="accent1"/>
              </a:solidFill>
              <a:latin typeface="ＭＳ Ｐ明朝" pitchFamily="18" charset="-128"/>
              <a:ea typeface="ＭＳ Ｐ明朝" pitchFamily="18" charset="-128"/>
            </a:endParaRPr>
          </a:p>
        </p:txBody>
      </p:sp>
      <p:sp>
        <p:nvSpPr>
          <p:cNvPr id="8" name="テキスト ボックス 7"/>
          <p:cNvSpPr txBox="1"/>
          <p:nvPr/>
        </p:nvSpPr>
        <p:spPr>
          <a:xfrm>
            <a:off x="2339752" y="4581128"/>
            <a:ext cx="4713919" cy="584775"/>
          </a:xfrm>
          <a:prstGeom prst="rect">
            <a:avLst/>
          </a:prstGeom>
          <a:noFill/>
        </p:spPr>
        <p:txBody>
          <a:bodyPr wrap="square" rtlCol="0">
            <a:spAutoFit/>
          </a:bodyPr>
          <a:lstStyle/>
          <a:p>
            <a:r>
              <a:rPr kumimoji="1" lang="ja-JP" altLang="en-US" sz="3200" dirty="0" smtClean="0">
                <a:solidFill>
                  <a:schemeClr val="tx2"/>
                </a:solidFill>
                <a:latin typeface="HGP創英角ﾎﾟｯﾌﾟ体" pitchFamily="50" charset="-128"/>
                <a:ea typeface="HGP創英角ﾎﾟｯﾌﾟ体" pitchFamily="50" charset="-128"/>
              </a:rPr>
              <a:t>初島リゾート？　上陸の旅</a:t>
            </a:r>
            <a:endParaRPr kumimoji="1" lang="ja-JP" altLang="en-US" sz="3200" dirty="0">
              <a:solidFill>
                <a:schemeClr val="tx2"/>
              </a:solidFill>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440034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57636" y="188640"/>
            <a:ext cx="5922676" cy="792088"/>
          </a:xfrm>
        </p:spPr>
        <p:txBody>
          <a:bodyPr>
            <a:normAutofit/>
          </a:bodyPr>
          <a:lstStyle/>
          <a:p>
            <a:r>
              <a:rPr lang="ja-JP" altLang="en-US" sz="3200" dirty="0">
                <a:latin typeface="HGS創英ﾌﾟﾚｾﾞﾝｽEB" pitchFamily="18" charset="-128"/>
                <a:ea typeface="HGS創英ﾌﾟﾚｾﾞﾝｽEB" pitchFamily="18" charset="-128"/>
              </a:rPr>
              <a:t>恒例　三松</a:t>
            </a:r>
            <a:r>
              <a:rPr lang="ja-JP" altLang="en-US" sz="3200" dirty="0" smtClean="0">
                <a:latin typeface="HGS創英ﾌﾟﾚｾﾞﾝｽEB" pitchFamily="18" charset="-128"/>
                <a:ea typeface="HGS創英ﾌﾟﾚｾﾞﾝｽEB" pitchFamily="18" charset="-128"/>
              </a:rPr>
              <a:t>鮨・日本酒堪能</a:t>
            </a:r>
            <a:endParaRPr kumimoji="1" lang="ja-JP" altLang="en-US" sz="3200" dirty="0">
              <a:latin typeface="HGS創英ﾌﾟﾚｾﾞﾝｽEB" pitchFamily="18" charset="-128"/>
              <a:ea typeface="HGS創英ﾌﾟﾚｾﾞﾝｽEB" pitchFamily="18" charset="-128"/>
            </a:endParaRPr>
          </a:p>
        </p:txBody>
      </p:sp>
      <p:sp>
        <p:nvSpPr>
          <p:cNvPr id="3" name="コンテンツ プレースホルダー 2"/>
          <p:cNvSpPr>
            <a:spLocks noGrp="1"/>
          </p:cNvSpPr>
          <p:nvPr>
            <p:ph idx="1"/>
          </p:nvPr>
        </p:nvSpPr>
        <p:spPr>
          <a:xfrm>
            <a:off x="1043608" y="1124744"/>
            <a:ext cx="8686800" cy="2055242"/>
          </a:xfrm>
        </p:spPr>
        <p:txBody>
          <a:bodyPr>
            <a:normAutofit/>
          </a:bodyPr>
          <a:lstStyle/>
          <a:p>
            <a:r>
              <a:rPr lang="ja-JP" altLang="en-US" sz="1800" dirty="0">
                <a:latin typeface="+mj-ea"/>
                <a:ea typeface="+mj-ea"/>
              </a:rPr>
              <a:t>今年は日本酒好きの宴席にと、ご主人が腕を振るってくれました。</a:t>
            </a:r>
            <a:endParaRPr lang="en-US" altLang="ja-JP" sz="1800" dirty="0">
              <a:latin typeface="+mj-ea"/>
              <a:ea typeface="+mj-ea"/>
            </a:endParaRPr>
          </a:p>
          <a:p>
            <a:r>
              <a:rPr lang="ja-JP" altLang="en-US" sz="1800" dirty="0">
                <a:latin typeface="+mj-ea"/>
                <a:ea typeface="+mj-ea"/>
              </a:rPr>
              <a:t>（当の深山君は今回欠席で残念。</a:t>
            </a:r>
            <a:r>
              <a:rPr lang="ja-JP" altLang="en-US" sz="1800" dirty="0" smtClean="0">
                <a:latin typeface="+mj-ea"/>
                <a:ea typeface="+mj-ea"/>
              </a:rPr>
              <a:t>）</a:t>
            </a:r>
            <a:endParaRPr lang="en-US" altLang="ja-JP" sz="1800" dirty="0" smtClean="0">
              <a:latin typeface="+mj-ea"/>
              <a:ea typeface="+mj-ea"/>
            </a:endParaRPr>
          </a:p>
          <a:p>
            <a:r>
              <a:rPr lang="ja-JP" altLang="en-US" sz="1800" dirty="0" smtClean="0">
                <a:latin typeface="+mj-ea"/>
                <a:ea typeface="+mj-ea"/>
              </a:rPr>
              <a:t>はじめは　</a:t>
            </a:r>
            <a:r>
              <a:rPr lang="en-US" altLang="ja-JP" sz="1800" dirty="0" smtClean="0">
                <a:latin typeface="+mj-ea"/>
                <a:ea typeface="+mj-ea"/>
              </a:rPr>
              <a:t>Dr.</a:t>
            </a:r>
            <a:r>
              <a:rPr lang="ja-JP" altLang="en-US" sz="1800" dirty="0" smtClean="0">
                <a:latin typeface="+mj-ea"/>
                <a:ea typeface="+mj-ea"/>
              </a:rPr>
              <a:t>藤野おすすめ</a:t>
            </a:r>
            <a:r>
              <a:rPr lang="ja-JP" altLang="ja-JP" sz="1800" dirty="0" smtClean="0">
                <a:latin typeface="+mj-ea"/>
                <a:ea typeface="+mj-ea"/>
              </a:rPr>
              <a:t>「</a:t>
            </a:r>
            <a:r>
              <a:rPr lang="ja-JP" altLang="ja-JP" sz="1800" dirty="0">
                <a:latin typeface="+mj-ea"/>
                <a:ea typeface="+mj-ea"/>
              </a:rPr>
              <a:t>純米大吟醸」亀の</a:t>
            </a:r>
            <a:r>
              <a:rPr lang="ja-JP" altLang="ja-JP" sz="1800" dirty="0" smtClean="0">
                <a:latin typeface="+mj-ea"/>
                <a:ea typeface="+mj-ea"/>
              </a:rPr>
              <a:t>翁</a:t>
            </a:r>
            <a:r>
              <a:rPr lang="ja-JP" altLang="en-US" sz="1800" dirty="0" smtClean="0">
                <a:latin typeface="+mj-ea"/>
                <a:ea typeface="+mj-ea"/>
              </a:rPr>
              <a:t>～</a:t>
            </a:r>
            <a:r>
              <a:rPr lang="ja-JP" altLang="en-US" sz="1400" dirty="0" smtClean="0">
                <a:latin typeface="+mj-ea"/>
                <a:ea typeface="+mj-ea"/>
              </a:rPr>
              <a:t>　</a:t>
            </a:r>
            <a:endParaRPr lang="en-US" altLang="ja-JP" sz="1400" dirty="0" smtClean="0">
              <a:latin typeface="+mj-ea"/>
              <a:ea typeface="+mj-ea"/>
            </a:endParaRPr>
          </a:p>
          <a:p>
            <a:r>
              <a:rPr lang="ja-JP" altLang="ja-JP" sz="1600" dirty="0" smtClean="0">
                <a:latin typeface="+mj-ea"/>
                <a:ea typeface="+mj-ea"/>
              </a:rPr>
              <a:t>漫画</a:t>
            </a:r>
            <a:r>
              <a:rPr lang="ja-JP" altLang="ja-JP" sz="1600" dirty="0">
                <a:latin typeface="+mj-ea"/>
                <a:ea typeface="+mj-ea"/>
              </a:rPr>
              <a:t>「夏子の酒」のモデルとなったことでも知られるこの</a:t>
            </a:r>
            <a:r>
              <a:rPr lang="ja-JP" altLang="ja-JP" sz="1600" dirty="0" smtClean="0">
                <a:latin typeface="+mj-ea"/>
                <a:ea typeface="+mj-ea"/>
              </a:rPr>
              <a:t>お酒</a:t>
            </a:r>
            <a:endParaRPr lang="en-US" altLang="ja-JP" sz="1600" dirty="0" smtClean="0">
              <a:latin typeface="+mj-ea"/>
              <a:ea typeface="+mj-ea"/>
            </a:endParaRPr>
          </a:p>
          <a:p>
            <a:r>
              <a:rPr lang="ja-JP" altLang="en-US" sz="1400" dirty="0" smtClean="0">
                <a:latin typeface="+mj-ea"/>
                <a:ea typeface="+mj-ea"/>
              </a:rPr>
              <a:t>　　　　　　　　　</a:t>
            </a:r>
            <a:r>
              <a:rPr lang="ja-JP" altLang="ja-JP" sz="1400" dirty="0" smtClean="0">
                <a:latin typeface="+mj-ea"/>
                <a:ea typeface="+mj-ea"/>
              </a:rPr>
              <a:t>醸造元</a:t>
            </a:r>
            <a:r>
              <a:rPr lang="ja-JP" altLang="ja-JP" sz="1400" dirty="0">
                <a:latin typeface="+mj-ea"/>
                <a:ea typeface="+mj-ea"/>
              </a:rPr>
              <a:t>：久須美酒造株式会社（新潟県三島郡和島村</a:t>
            </a:r>
            <a:r>
              <a:rPr lang="ja-JP" altLang="ja-JP" sz="1400" dirty="0" smtClean="0">
                <a:latin typeface="+mj-ea"/>
                <a:ea typeface="+mj-ea"/>
              </a:rPr>
              <a:t>）</a:t>
            </a:r>
            <a:endParaRPr lang="en-US" altLang="ja-JP" sz="1400" dirty="0" smtClean="0">
              <a:latin typeface="+mj-ea"/>
              <a:ea typeface="+mj-ea"/>
            </a:endParaRPr>
          </a:p>
          <a:p>
            <a:r>
              <a:rPr lang="ja-JP" altLang="en-US" sz="1800" dirty="0">
                <a:latin typeface="+mj-ea"/>
                <a:ea typeface="+mj-ea"/>
              </a:rPr>
              <a:t>うーん</a:t>
            </a:r>
            <a:r>
              <a:rPr lang="ja-JP" altLang="en-US" sz="1800" dirty="0" smtClean="0">
                <a:latin typeface="+mj-ea"/>
                <a:ea typeface="+mj-ea"/>
              </a:rPr>
              <a:t>、いけるネーって次々と。</a:t>
            </a:r>
            <a:endParaRPr lang="en-US" altLang="ja-JP" sz="1800" dirty="0" smtClean="0">
              <a:latin typeface="+mj-ea"/>
              <a:ea typeface="+mj-ea"/>
            </a:endParaRPr>
          </a:p>
          <a:p>
            <a:endParaRPr lang="en-US" altLang="ja-JP" sz="1200" dirty="0" smtClean="0">
              <a:solidFill>
                <a:schemeClr val="tx1"/>
              </a:solidFill>
            </a:endParaRPr>
          </a:p>
          <a:p>
            <a:endParaRPr lang="ja-JP" altLang="ja-JP" sz="1200" dirty="0"/>
          </a:p>
          <a:p>
            <a:endParaRPr lang="ja-JP" altLang="ja-JP" sz="2600" dirty="0"/>
          </a:p>
          <a:p>
            <a:pPr lvl="2"/>
            <a:endParaRPr lang="ja-JP" altLang="ja-JP" dirty="0"/>
          </a:p>
          <a:p>
            <a:endParaRPr kumimoji="1" lang="ja-JP" altLang="en-US" dirty="0"/>
          </a:p>
        </p:txBody>
      </p:sp>
      <p:pic>
        <p:nvPicPr>
          <p:cNvPr id="4" name="図 3" descr="http://livedoor.blogimg.jp/reorambo/imgs/3/2/32e1fc32-s.jpg"/>
          <p:cNvPicPr/>
          <p:nvPr/>
        </p:nvPicPr>
        <p:blipFill>
          <a:blip r:embed="rId2">
            <a:extLst>
              <a:ext uri="{28A0092B-C50C-407E-A947-70E740481C1C}">
                <a14:useLocalDpi xmlns:a14="http://schemas.microsoft.com/office/drawing/2010/main" val="0"/>
              </a:ext>
            </a:extLst>
          </a:blip>
          <a:srcRect/>
          <a:stretch>
            <a:fillRect/>
          </a:stretch>
        </p:blipFill>
        <p:spPr bwMode="auto">
          <a:xfrm>
            <a:off x="7380312" y="1700808"/>
            <a:ext cx="1440160" cy="2019746"/>
          </a:xfrm>
          <a:prstGeom prst="rect">
            <a:avLst/>
          </a:prstGeom>
          <a:noFill/>
          <a:ln>
            <a:noFill/>
          </a:ln>
        </p:spPr>
      </p:pic>
      <p:pic>
        <p:nvPicPr>
          <p:cNvPr id="5" name="図 4" descr="http://ee26.com/isojiman10%5b1%5d.jpg"/>
          <p:cNvPicPr/>
          <p:nvPr/>
        </p:nvPicPr>
        <p:blipFill>
          <a:blip r:embed="rId3">
            <a:extLst>
              <a:ext uri="{28A0092B-C50C-407E-A947-70E740481C1C}">
                <a14:useLocalDpi xmlns:a14="http://schemas.microsoft.com/office/drawing/2010/main" val="0"/>
              </a:ext>
            </a:extLst>
          </a:blip>
          <a:srcRect/>
          <a:stretch>
            <a:fillRect/>
          </a:stretch>
        </p:blipFill>
        <p:spPr bwMode="auto">
          <a:xfrm>
            <a:off x="4583097" y="3703231"/>
            <a:ext cx="1296144" cy="1823466"/>
          </a:xfrm>
          <a:prstGeom prst="rect">
            <a:avLst/>
          </a:prstGeom>
          <a:noFill/>
          <a:ln>
            <a:noFill/>
          </a:ln>
        </p:spPr>
      </p:pic>
      <p:pic>
        <p:nvPicPr>
          <p:cNvPr id="6" name="図 5" descr="http://www.suzikai.com/limitedsake/upload_images/syaraku%20sasameyuki.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4069544"/>
            <a:ext cx="1113303" cy="1679450"/>
          </a:xfrm>
          <a:prstGeom prst="rect">
            <a:avLst/>
          </a:prstGeom>
          <a:noFill/>
          <a:ln>
            <a:noFill/>
          </a:ln>
        </p:spPr>
      </p:pic>
      <p:sp>
        <p:nvSpPr>
          <p:cNvPr id="9" name="テキスト ボックス 8"/>
          <p:cNvSpPr txBox="1"/>
          <p:nvPr/>
        </p:nvSpPr>
        <p:spPr>
          <a:xfrm>
            <a:off x="4583097" y="5564328"/>
            <a:ext cx="3134191" cy="369332"/>
          </a:xfrm>
          <a:prstGeom prst="rect">
            <a:avLst/>
          </a:prstGeom>
          <a:noFill/>
        </p:spPr>
        <p:txBody>
          <a:bodyPr wrap="none" rtlCol="0">
            <a:spAutoFit/>
          </a:bodyPr>
          <a:lstStyle/>
          <a:p>
            <a:r>
              <a:rPr lang="zh-TW" altLang="en-US" dirty="0">
                <a:latin typeface="HGP創英角ｺﾞｼｯｸUB" pitchFamily="50" charset="-128"/>
                <a:ea typeface="HGP創英角ｺﾞｼｯｸUB" pitchFamily="50" charset="-128"/>
              </a:rPr>
              <a:t>磯自慢</a:t>
            </a:r>
            <a:r>
              <a:rPr lang="zh-TW" altLang="en-US" sz="1600" dirty="0">
                <a:latin typeface="HGP創英角ｺﾞｼｯｸUB" pitchFamily="50" charset="-128"/>
                <a:ea typeface="HGP創英角ｺﾞｼｯｸUB" pitchFamily="50" charset="-128"/>
              </a:rPr>
              <a:t>「特別本醸造」特撰山田錦</a:t>
            </a:r>
          </a:p>
        </p:txBody>
      </p:sp>
      <p:sp>
        <p:nvSpPr>
          <p:cNvPr id="12" name="テキスト ボックス 11"/>
          <p:cNvSpPr txBox="1"/>
          <p:nvPr/>
        </p:nvSpPr>
        <p:spPr>
          <a:xfrm>
            <a:off x="1475656" y="3489721"/>
            <a:ext cx="2661475"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寫</a:t>
            </a:r>
            <a:r>
              <a:rPr lang="ja-JP" altLang="en-US" dirty="0" smtClean="0">
                <a:latin typeface="HGP創英角ｺﾞｼｯｸUB" pitchFamily="50" charset="-128"/>
                <a:ea typeface="HGP創英角ｺﾞｼｯｸUB" pitchFamily="50" charset="-128"/>
              </a:rPr>
              <a:t>楽</a:t>
            </a:r>
            <a:r>
              <a:rPr lang="ja-JP" altLang="en-US" sz="1600" dirty="0">
                <a:latin typeface="HGP創英角ｺﾞｼｯｸUB" pitchFamily="50" charset="-128"/>
                <a:ea typeface="HGP創英角ｺﾞｼｯｸUB" pitchFamily="50" charset="-128"/>
              </a:rPr>
              <a:t>　</a:t>
            </a:r>
            <a:r>
              <a:rPr lang="ja-JP" altLang="en-US" sz="1600" dirty="0" smtClean="0">
                <a:latin typeface="HGP創英角ｺﾞｼｯｸUB" pitchFamily="50" charset="-128"/>
                <a:ea typeface="HGP創英角ｺﾞｼｯｸUB" pitchFamily="50" charset="-128"/>
              </a:rPr>
              <a:t>「</a:t>
            </a:r>
            <a:r>
              <a:rPr lang="ja-JP" altLang="en-US" sz="1600" dirty="0">
                <a:latin typeface="HGP創英角ｺﾞｼｯｸUB" pitchFamily="50" charset="-128"/>
                <a:ea typeface="HGP創英角ｺﾞｼｯｸUB" pitchFamily="50" charset="-128"/>
              </a:rPr>
              <a:t>純米吟醸</a:t>
            </a:r>
            <a:r>
              <a:rPr lang="ja-JP" altLang="en-US" sz="1600" dirty="0" smtClean="0">
                <a:latin typeface="HGP創英角ｺﾞｼｯｸUB" pitchFamily="50" charset="-128"/>
                <a:ea typeface="HGP創英角ｺﾞｼｯｸUB" pitchFamily="50" charset="-128"/>
              </a:rPr>
              <a:t>」</a:t>
            </a:r>
            <a:endParaRPr lang="en-US" altLang="ja-JP" sz="1600" dirty="0" smtClean="0">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1542497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5749" y="260648"/>
            <a:ext cx="2776352" cy="850106"/>
          </a:xfrm>
        </p:spPr>
        <p:txBody>
          <a:bodyPr>
            <a:normAutofit/>
          </a:bodyPr>
          <a:lstStyle/>
          <a:p>
            <a:r>
              <a:rPr kumimoji="1" lang="ja-JP" altLang="en-US" sz="3600" dirty="0" smtClean="0">
                <a:latin typeface="HGP創英角ｺﾞｼｯｸUB" pitchFamily="50" charset="-128"/>
                <a:ea typeface="HGP創英角ｺﾞｼｯｸUB" pitchFamily="50" charset="-128"/>
              </a:rPr>
              <a:t>〆の銘酒</a:t>
            </a:r>
            <a:endParaRPr kumimoji="1" lang="ja-JP" altLang="en-US" sz="3600" dirty="0">
              <a:latin typeface="HGP創英角ｺﾞｼｯｸUB" pitchFamily="50" charset="-128"/>
              <a:ea typeface="HGP創英角ｺﾞｼｯｸUB" pitchFamily="50" charset="-128"/>
            </a:endParaRPr>
          </a:p>
        </p:txBody>
      </p:sp>
      <p:sp>
        <p:nvSpPr>
          <p:cNvPr id="3" name="コンテンツ プレースホルダー 2"/>
          <p:cNvSpPr>
            <a:spLocks noGrp="1"/>
          </p:cNvSpPr>
          <p:nvPr>
            <p:ph idx="1"/>
          </p:nvPr>
        </p:nvSpPr>
        <p:spPr>
          <a:xfrm>
            <a:off x="755576" y="1328673"/>
            <a:ext cx="6120680" cy="1884303"/>
          </a:xfrm>
        </p:spPr>
        <p:txBody>
          <a:bodyPr>
            <a:normAutofit fontScale="77500" lnSpcReduction="20000"/>
          </a:bodyPr>
          <a:lstStyle/>
          <a:p>
            <a:r>
              <a:rPr lang="ja-JP" altLang="ja-JP" sz="2300" dirty="0">
                <a:latin typeface="+mn-ea"/>
              </a:rPr>
              <a:t>弊社の所在地である獺越の地名の由来は「川上村に古い獺がいて、子供を化かして当村まで追越してきた」ので獺越と称するようになったといわれておりますが（出典；地下上申）、この地名から一字をとって銘柄を「獺祭」と命名しております。獺祭の言葉の意味は、獺が捕らえた魚を岸に並べてまるで祭りをするようにみえるところから、詩や文をつくる時多くの参考資料等を広げちらす事をさします。</a:t>
            </a:r>
          </a:p>
          <a:p>
            <a:endParaRPr kumimoji="1" lang="ja-JP" altLang="en-US" dirty="0"/>
          </a:p>
        </p:txBody>
      </p:sp>
      <p:pic>
        <p:nvPicPr>
          <p:cNvPr id="4" name="図 3" descr="獺祭ホームページ"/>
          <p:cNvPicPr/>
          <p:nvPr/>
        </p:nvPicPr>
        <p:blipFill>
          <a:blip r:embed="rId2">
            <a:extLst>
              <a:ext uri="{28A0092B-C50C-407E-A947-70E740481C1C}">
                <a14:useLocalDpi xmlns:a14="http://schemas.microsoft.com/office/drawing/2010/main" val="0"/>
              </a:ext>
            </a:extLst>
          </a:blip>
          <a:srcRect/>
          <a:stretch>
            <a:fillRect/>
          </a:stretch>
        </p:blipFill>
        <p:spPr bwMode="auto">
          <a:xfrm>
            <a:off x="7164288" y="437194"/>
            <a:ext cx="1224136" cy="2446531"/>
          </a:xfrm>
          <a:prstGeom prst="rect">
            <a:avLst/>
          </a:prstGeom>
          <a:noFill/>
          <a:ln>
            <a:noFill/>
          </a:ln>
        </p:spPr>
      </p:pic>
      <p:pic>
        <p:nvPicPr>
          <p:cNvPr id="5" name="図 4" descr="写真"/>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501008"/>
            <a:ext cx="1728192" cy="2596654"/>
          </a:xfrm>
          <a:prstGeom prst="rect">
            <a:avLst/>
          </a:prstGeom>
          <a:noFill/>
          <a:ln>
            <a:noFill/>
          </a:ln>
        </p:spPr>
      </p:pic>
      <p:sp>
        <p:nvSpPr>
          <p:cNvPr id="6" name="テキスト ボックス 5"/>
          <p:cNvSpPr txBox="1"/>
          <p:nvPr/>
        </p:nvSpPr>
        <p:spPr>
          <a:xfrm>
            <a:off x="2972423" y="5677791"/>
            <a:ext cx="5832648" cy="646331"/>
          </a:xfrm>
          <a:prstGeom prst="rect">
            <a:avLst/>
          </a:prstGeom>
          <a:noFill/>
        </p:spPr>
        <p:txBody>
          <a:bodyPr wrap="square" rtlCol="0">
            <a:spAutoFit/>
          </a:bodyPr>
          <a:lstStyle/>
          <a:p>
            <a:r>
              <a:rPr lang="ja-JP" altLang="ja-JP" sz="1600" b="1" dirty="0">
                <a:latin typeface="HGS明朝B" pitchFamily="18" charset="-128"/>
                <a:ea typeface="HGS明朝B" pitchFamily="18" charset="-128"/>
              </a:rPr>
              <a:t>カワウソ</a:t>
            </a:r>
            <a:r>
              <a:rPr lang="ja-JP" altLang="ja-JP" sz="1600" dirty="0">
                <a:latin typeface="HGS明朝B" pitchFamily="18" charset="-128"/>
                <a:ea typeface="HGS明朝B" pitchFamily="18" charset="-128"/>
              </a:rPr>
              <a:t>（</a:t>
            </a:r>
            <a:r>
              <a:rPr lang="ja-JP" altLang="ja-JP" sz="2000" dirty="0">
                <a:latin typeface="HGS明朝B" pitchFamily="18" charset="-128"/>
                <a:ea typeface="HGS明朝B" pitchFamily="18" charset="-128"/>
              </a:rPr>
              <a:t>獺、川獺</a:t>
            </a:r>
            <a:r>
              <a:rPr lang="ja-JP" altLang="ja-JP" sz="1600" dirty="0">
                <a:latin typeface="HGS明朝B" pitchFamily="18" charset="-128"/>
                <a:ea typeface="HGS明朝B" pitchFamily="18" charset="-128"/>
              </a:rPr>
              <a:t>）は</a:t>
            </a:r>
            <a:r>
              <a:rPr lang="ja-JP" altLang="ja-JP" sz="1600" dirty="0" smtClean="0">
                <a:latin typeface="HGS明朝B" pitchFamily="18" charset="-128"/>
                <a:ea typeface="HGS明朝B" pitchFamily="18" charset="-128"/>
              </a:rPr>
              <a:t>、</a:t>
            </a:r>
            <a:r>
              <a:rPr lang="ja-JP" altLang="en-US" sz="1600" dirty="0" smtClean="0">
                <a:latin typeface="HGS明朝B" pitchFamily="18" charset="-128"/>
                <a:ea typeface="HGS明朝B" pitchFamily="18" charset="-128"/>
              </a:rPr>
              <a:t>ネコ目・イタチ科カワウソ亜科</a:t>
            </a:r>
            <a:endParaRPr lang="en-US" altLang="ja-JP" sz="1600" dirty="0">
              <a:latin typeface="HGS明朝B" pitchFamily="18" charset="-128"/>
              <a:ea typeface="HGS明朝B" pitchFamily="18" charset="-128"/>
            </a:endParaRPr>
          </a:p>
          <a:p>
            <a:r>
              <a:rPr lang="ja-JP" altLang="ja-JP" sz="1600" dirty="0" smtClean="0">
                <a:latin typeface="HGS明朝B" pitchFamily="18" charset="-128"/>
                <a:ea typeface="HGS明朝B" pitchFamily="18" charset="-128"/>
              </a:rPr>
              <a:t>に属する</a:t>
            </a:r>
            <a:r>
              <a:rPr lang="ja-JP" altLang="en-US" sz="1600" dirty="0" smtClean="0">
                <a:latin typeface="HGS明朝B" pitchFamily="18" charset="-128"/>
                <a:ea typeface="HGS明朝B" pitchFamily="18" charset="-128"/>
              </a:rPr>
              <a:t>哺乳動物。</a:t>
            </a:r>
            <a:endParaRPr lang="ja-JP" altLang="ja-JP" sz="1600" dirty="0">
              <a:latin typeface="HGS明朝B" pitchFamily="18" charset="-128"/>
              <a:ea typeface="HGS明朝B" pitchFamily="18" charset="-128"/>
            </a:endParaRPr>
          </a:p>
        </p:txBody>
      </p:sp>
      <p:sp>
        <p:nvSpPr>
          <p:cNvPr id="7" name="テキスト ボックス 6"/>
          <p:cNvSpPr txBox="1"/>
          <p:nvPr/>
        </p:nvSpPr>
        <p:spPr>
          <a:xfrm>
            <a:off x="5004048" y="6342037"/>
            <a:ext cx="3203848" cy="369332"/>
          </a:xfrm>
          <a:prstGeom prst="rect">
            <a:avLst/>
          </a:prstGeom>
          <a:noFill/>
        </p:spPr>
        <p:txBody>
          <a:bodyPr wrap="square" rtlCol="0">
            <a:spAutoFit/>
          </a:bodyPr>
          <a:lstStyle/>
          <a:p>
            <a:r>
              <a:rPr lang="ja-JP" altLang="ja-JP" dirty="0">
                <a:latin typeface="HGP明朝B" pitchFamily="18" charset="-128"/>
                <a:ea typeface="HGP明朝B" pitchFamily="18" charset="-128"/>
              </a:rPr>
              <a:t>いたち【</a:t>
            </a:r>
            <a:r>
              <a:rPr lang="en-US" altLang="ja-JP" baseline="30000" dirty="0">
                <a:latin typeface="HGP明朝B" pitchFamily="18" charset="-128"/>
                <a:ea typeface="HGP明朝B" pitchFamily="18" charset="-128"/>
              </a:rPr>
              <a:t>×</a:t>
            </a:r>
            <a:r>
              <a:rPr lang="ja-JP" altLang="ja-JP" dirty="0">
                <a:latin typeface="HGP明朝B" pitchFamily="18" charset="-128"/>
                <a:ea typeface="HGP明朝B" pitchFamily="18" charset="-128"/>
              </a:rPr>
              <a:t>鼬／鼬</a:t>
            </a:r>
            <a:r>
              <a:rPr lang="ja-JP" altLang="ja-JP" baseline="30000" dirty="0">
                <a:latin typeface="HGP明朝B" pitchFamily="18" charset="-128"/>
                <a:ea typeface="HGP明朝B" pitchFamily="18" charset="-128"/>
              </a:rPr>
              <a:t>＝</a:t>
            </a:r>
            <a:r>
              <a:rPr lang="ja-JP" altLang="ja-JP" dirty="0">
                <a:latin typeface="HGP明朝B" pitchFamily="18" charset="-128"/>
                <a:ea typeface="HGP明朝B" pitchFamily="18" charset="-128"/>
              </a:rPr>
              <a:t>鼠】</a:t>
            </a:r>
          </a:p>
        </p:txBody>
      </p:sp>
      <p:sp>
        <p:nvSpPr>
          <p:cNvPr id="8" name="テキスト ボックス 7"/>
          <p:cNvSpPr txBox="1"/>
          <p:nvPr/>
        </p:nvSpPr>
        <p:spPr>
          <a:xfrm>
            <a:off x="3886162" y="3420005"/>
            <a:ext cx="4824536" cy="2031325"/>
          </a:xfrm>
          <a:prstGeom prst="rect">
            <a:avLst/>
          </a:prstGeom>
          <a:noFill/>
        </p:spPr>
        <p:txBody>
          <a:bodyPr wrap="square" rtlCol="0">
            <a:spAutoFit/>
          </a:bodyPr>
          <a:lstStyle/>
          <a:p>
            <a:r>
              <a:rPr kumimoji="1" lang="ja-JP" altLang="en-US" dirty="0" smtClean="0"/>
              <a:t>〆にて美味しく頂きました。</a:t>
            </a:r>
            <a:endParaRPr kumimoji="1" lang="en-US" altLang="ja-JP" dirty="0" smtClean="0"/>
          </a:p>
          <a:p>
            <a:r>
              <a:rPr lang="ja-JP" altLang="en-US" dirty="0" smtClean="0"/>
              <a:t>・・・が、</a:t>
            </a:r>
            <a:endParaRPr lang="en-US" altLang="ja-JP" dirty="0" smtClean="0"/>
          </a:p>
          <a:p>
            <a:endParaRPr kumimoji="1" lang="en-US" altLang="ja-JP" dirty="0" smtClean="0"/>
          </a:p>
          <a:p>
            <a:r>
              <a:rPr kumimoji="1" lang="ja-JP" altLang="en-US" dirty="0" smtClean="0"/>
              <a:t>「だっさい」って何の意味？</a:t>
            </a:r>
            <a:endParaRPr kumimoji="1" lang="en-US" altLang="ja-JP" dirty="0" smtClean="0"/>
          </a:p>
          <a:p>
            <a:r>
              <a:rPr lang="ja-JP" altLang="en-US" dirty="0" smtClean="0"/>
              <a:t>　かわ</a:t>
            </a:r>
            <a:r>
              <a:rPr lang="ja-JP" altLang="en-US" dirty="0"/>
              <a:t>うそ？</a:t>
            </a:r>
            <a:endParaRPr kumimoji="1" lang="en-US" altLang="ja-JP" dirty="0" smtClean="0"/>
          </a:p>
          <a:p>
            <a:r>
              <a:rPr lang="ja-JP" altLang="en-US" dirty="0" smtClean="0"/>
              <a:t>　　　漢字　読めないぞぉー。</a:t>
            </a:r>
            <a:endParaRPr lang="en-US" altLang="ja-JP" dirty="0" smtClean="0"/>
          </a:p>
          <a:p>
            <a:r>
              <a:rPr kumimoji="1" lang="ja-JP" altLang="en-US" dirty="0" smtClean="0"/>
              <a:t>　　　　　イタチ？・・・か？</a:t>
            </a:r>
            <a:endParaRPr kumimoji="1" lang="ja-JP" altLang="en-US" dirty="0"/>
          </a:p>
        </p:txBody>
      </p:sp>
    </p:spTree>
    <p:extLst>
      <p:ext uri="{BB962C8B-B14F-4D97-AF65-F5344CB8AC3E}">
        <p14:creationId xmlns:p14="http://schemas.microsoft.com/office/powerpoint/2010/main" val="2207597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21522" y="105119"/>
            <a:ext cx="5152616" cy="742094"/>
          </a:xfrm>
        </p:spPr>
        <p:txBody>
          <a:bodyPr>
            <a:normAutofit/>
          </a:bodyPr>
          <a:lstStyle/>
          <a:p>
            <a:r>
              <a:rPr kumimoji="1" lang="ja-JP" altLang="en-US" sz="2800" dirty="0" smtClean="0">
                <a:latin typeface="HG創英角ﾎﾟｯﾌﾟ体" pitchFamily="49" charset="-128"/>
                <a:ea typeface="HG創英角ﾎﾟｯﾌﾟ体" pitchFamily="49" charset="-128"/>
              </a:rPr>
              <a:t>小田原城は </a:t>
            </a:r>
            <a:r>
              <a:rPr kumimoji="1" lang="ja-JP" altLang="en-US" sz="2800" dirty="0" err="1" smtClean="0">
                <a:latin typeface="HG創英角ﾎﾟｯﾌﾟ体" pitchFamily="49" charset="-128"/>
                <a:ea typeface="HG創英角ﾎﾟｯﾌﾟ体" pitchFamily="49" charset="-128"/>
              </a:rPr>
              <a:t>っ</a:t>
            </a:r>
            <a:r>
              <a:rPr kumimoji="1" lang="ja-JP" altLang="en-US" sz="2800" dirty="0" smtClean="0">
                <a:latin typeface="HG創英角ﾎﾟｯﾌﾟ体" pitchFamily="49" charset="-128"/>
                <a:ea typeface="HG創英角ﾎﾟｯﾌﾟ体" pitchFamily="49" charset="-128"/>
              </a:rPr>
              <a:t>と・・・</a:t>
            </a:r>
            <a:r>
              <a:rPr kumimoji="1" lang="ja-JP" altLang="en-US" sz="3200" dirty="0" smtClean="0">
                <a:effectLst/>
                <a:latin typeface="HG創英角ﾎﾟｯﾌﾟ体" pitchFamily="49" charset="-128"/>
                <a:ea typeface="HG創英角ﾎﾟｯﾌﾟ体" pitchFamily="49" charset="-128"/>
              </a:rPr>
              <a:t>？</a:t>
            </a:r>
            <a:endParaRPr kumimoji="1" lang="ja-JP" altLang="en-US" sz="3200" dirty="0">
              <a:effectLst/>
              <a:latin typeface="HG創英角ﾎﾟｯﾌﾟ体" pitchFamily="49" charset="-128"/>
              <a:ea typeface="HG創英角ﾎﾟｯﾌﾟ体" pitchFamily="49" charset="-128"/>
            </a:endParaRPr>
          </a:p>
        </p:txBody>
      </p:sp>
      <p:sp>
        <p:nvSpPr>
          <p:cNvPr id="3" name="コンテンツ プレースホルダー 2"/>
          <p:cNvSpPr>
            <a:spLocks noGrp="1"/>
          </p:cNvSpPr>
          <p:nvPr>
            <p:ph idx="1"/>
          </p:nvPr>
        </p:nvSpPr>
        <p:spPr>
          <a:xfrm>
            <a:off x="971600" y="1127631"/>
            <a:ext cx="7848872" cy="3312368"/>
          </a:xfrm>
        </p:spPr>
        <p:txBody>
          <a:bodyPr/>
          <a:lstStyle/>
          <a:p>
            <a:r>
              <a:rPr kumimoji="1" lang="ja-JP" altLang="en-US" sz="1800" dirty="0" smtClean="0">
                <a:latin typeface="HG創英角ｺﾞｼｯｸUB" pitchFamily="49" charset="-128"/>
                <a:ea typeface="HG創英角ｺﾞｼｯｸUB" pitchFamily="49" charset="-128"/>
              </a:rPr>
              <a:t>二日目　朝食後、予報どおり雨がポツリ。</a:t>
            </a:r>
            <a:endParaRPr kumimoji="1" lang="en-US" altLang="ja-JP" sz="1800" dirty="0" smtClean="0">
              <a:latin typeface="HG創英角ｺﾞｼｯｸUB" pitchFamily="49" charset="-128"/>
              <a:ea typeface="HG創英角ｺﾞｼｯｸUB" pitchFamily="49" charset="-128"/>
            </a:endParaRPr>
          </a:p>
          <a:p>
            <a:r>
              <a:rPr lang="ja-JP" altLang="en-US" sz="1800" dirty="0" smtClean="0">
                <a:latin typeface="HG創英角ｺﾞｼｯｸUB" pitchFamily="49" charset="-128"/>
                <a:ea typeface="HG創英角ｺﾞｼｯｸUB" pitchFamily="49" charset="-128"/>
              </a:rPr>
              <a:t>熱海駅では大雨→　「</a:t>
            </a:r>
            <a:r>
              <a:rPr lang="ja-JP" altLang="en-US" sz="1800" b="1" dirty="0" smtClean="0">
                <a:solidFill>
                  <a:srgbClr val="00B0F0"/>
                </a:solidFill>
                <a:latin typeface="HG創英角ｺﾞｼｯｸUB" pitchFamily="49" charset="-128"/>
                <a:ea typeface="HG創英角ｺﾞｼｯｸUB" pitchFamily="49" charset="-128"/>
              </a:rPr>
              <a:t>ういろう</a:t>
            </a:r>
            <a:r>
              <a:rPr lang="ja-JP" altLang="en-US" sz="1800" dirty="0" smtClean="0">
                <a:latin typeface="HG創英角ｺﾞｼｯｸUB" pitchFamily="49" charset="-128"/>
                <a:ea typeface="HG創英角ｺﾞｼｯｸUB" pitchFamily="49" charset="-128"/>
              </a:rPr>
              <a:t>」は諦めて観光中止。</a:t>
            </a:r>
            <a:endParaRPr lang="en-US" altLang="ja-JP" sz="1800" dirty="0" smtClean="0">
              <a:latin typeface="HG創英角ｺﾞｼｯｸUB" pitchFamily="49" charset="-128"/>
              <a:ea typeface="HG創英角ｺﾞｼｯｸUB" pitchFamily="49" charset="-128"/>
            </a:endParaRPr>
          </a:p>
          <a:p>
            <a:r>
              <a:rPr kumimoji="1" lang="ja-JP" altLang="en-US" sz="1800" dirty="0" smtClean="0">
                <a:latin typeface="HG創英角ｺﾞｼｯｸUB" pitchFamily="49" charset="-128"/>
                <a:ea typeface="HG創英角ｺﾞｼｯｸUB" pitchFamily="49" charset="-128"/>
              </a:rPr>
              <a:t>傘</a:t>
            </a:r>
            <a:r>
              <a:rPr kumimoji="1" lang="ja-JP" altLang="en-US" sz="1800" dirty="0" err="1" smtClean="0">
                <a:latin typeface="HG創英角ｺﾞｼｯｸUB" pitchFamily="49" charset="-128"/>
                <a:ea typeface="HG創英角ｺﾞｼｯｸUB" pitchFamily="49" charset="-128"/>
              </a:rPr>
              <a:t>さすの</a:t>
            </a:r>
            <a:r>
              <a:rPr kumimoji="1" lang="ja-JP" altLang="en-US" sz="1800" dirty="0" smtClean="0">
                <a:latin typeface="HG創英角ｺﾞｼｯｸUB" pitchFamily="49" charset="-128"/>
                <a:ea typeface="HG創英角ｺﾞｼｯｸUB" pitchFamily="49" charset="-128"/>
              </a:rPr>
              <a:t>面倒くさいし・・・</a:t>
            </a:r>
            <a:endParaRPr kumimoji="1" lang="en-US" altLang="ja-JP" sz="1800" dirty="0" smtClean="0">
              <a:latin typeface="HG創英角ｺﾞｼｯｸUB" pitchFamily="49" charset="-128"/>
              <a:ea typeface="HG創英角ｺﾞｼｯｸUB" pitchFamily="49" charset="-128"/>
            </a:endParaRPr>
          </a:p>
          <a:p>
            <a:pPr marL="0" indent="0">
              <a:buNone/>
            </a:pPr>
            <a:r>
              <a:rPr lang="ja-JP" altLang="en-US" sz="1800" dirty="0">
                <a:latin typeface="HG創英角ｺﾞｼｯｸUB" pitchFamily="49" charset="-128"/>
                <a:ea typeface="HG創英角ｺﾞｼｯｸUB" pitchFamily="49" charset="-128"/>
              </a:rPr>
              <a:t>　</a:t>
            </a:r>
            <a:r>
              <a:rPr lang="ja-JP" altLang="en-US" sz="1800" dirty="0" smtClean="0">
                <a:latin typeface="HG創英角ｺﾞｼｯｸUB" pitchFamily="49" charset="-128"/>
                <a:ea typeface="HG創英角ｺﾞｼｯｸUB" pitchFamily="49" charset="-128"/>
              </a:rPr>
              <a:t>　       </a:t>
            </a:r>
            <a:r>
              <a:rPr kumimoji="1" lang="ja-JP" altLang="en-US" sz="1800" dirty="0" smtClean="0">
                <a:latin typeface="HG創英角ｺﾞｼｯｸUB" pitchFamily="49" charset="-128"/>
                <a:ea typeface="HG創英角ｺﾞｼｯｸUB" pitchFamily="49" charset="-128"/>
              </a:rPr>
              <a:t>そのまま小田原通過、横浜へ。</a:t>
            </a:r>
            <a:endParaRPr lang="en-US" altLang="ja-JP" sz="1800" dirty="0">
              <a:latin typeface="HG創英角ｺﾞｼｯｸUB" pitchFamily="49" charset="-128"/>
              <a:ea typeface="HG創英角ｺﾞｼｯｸUB" pitchFamily="49" charset="-128"/>
            </a:endParaRPr>
          </a:p>
          <a:p>
            <a:r>
              <a:rPr kumimoji="1" lang="ja-JP" altLang="en-US" sz="1800" dirty="0" smtClean="0">
                <a:latin typeface="HG創英角ｺﾞｼｯｸUB" pitchFamily="49" charset="-128"/>
                <a:ea typeface="HG創英角ｺﾞｼｯｸUB" pitchFamily="49" charset="-128"/>
              </a:rPr>
              <a:t>横浜と云えば　崎陽軒シュウマイでしょ。</a:t>
            </a:r>
            <a:endParaRPr kumimoji="1" lang="en-US" altLang="ja-JP" sz="1800" dirty="0" smtClean="0">
              <a:latin typeface="HG創英角ｺﾞｼｯｸUB" pitchFamily="49" charset="-128"/>
              <a:ea typeface="HG創英角ｺﾞｼｯｸUB" pitchFamily="49" charset="-128"/>
            </a:endParaRPr>
          </a:p>
          <a:p>
            <a:r>
              <a:rPr lang="en-US" altLang="ja-JP" sz="1800" dirty="0" smtClean="0">
                <a:latin typeface="HG創英角ｺﾞｼｯｸUB" pitchFamily="49" charset="-128"/>
                <a:ea typeface="HG創英角ｺﾞｼｯｸUB" pitchFamily="49" charset="-128"/>
              </a:rPr>
              <a:t>But</a:t>
            </a:r>
            <a:r>
              <a:rPr lang="ja-JP" altLang="en-US" sz="1800" dirty="0" err="1" smtClean="0">
                <a:latin typeface="HG創英角ｺﾞｼｯｸUB" pitchFamily="49" charset="-128"/>
                <a:ea typeface="HG創英角ｺﾞｼｯｸUB" pitchFamily="49" charset="-128"/>
              </a:rPr>
              <a:t>、</a:t>
            </a:r>
            <a:r>
              <a:rPr lang="ja-JP" altLang="en-US" sz="1800" dirty="0" smtClean="0">
                <a:latin typeface="HG創英角ｺﾞｼｯｸUB" pitchFamily="49" charset="-128"/>
                <a:ea typeface="HG創英角ｺﾞｼｯｸUB" pitchFamily="49" charset="-128"/>
              </a:rPr>
              <a:t>本店は高級中国料理店でした。</a:t>
            </a:r>
            <a:endParaRPr lang="en-US" altLang="ja-JP" sz="1800" dirty="0" smtClean="0">
              <a:latin typeface="HG創英角ｺﾞｼｯｸUB" pitchFamily="49" charset="-128"/>
              <a:ea typeface="HG創英角ｺﾞｼｯｸUB" pitchFamily="49" charset="-128"/>
            </a:endParaRPr>
          </a:p>
          <a:p>
            <a:r>
              <a:rPr kumimoji="1" lang="ja-JP" altLang="en-US" sz="1800" dirty="0" smtClean="0">
                <a:latin typeface="HG創英角ｺﾞｼｯｸUB" pitchFamily="49" charset="-128"/>
                <a:ea typeface="HG創英角ｺﾞｼｯｸUB" pitchFamily="49" charset="-128"/>
              </a:rPr>
              <a:t>すぐ又切り替えて駅チカでイタリアン・ランチ。</a:t>
            </a:r>
            <a:endParaRPr kumimoji="1" lang="en-US" altLang="ja-JP" sz="1800" dirty="0" smtClean="0">
              <a:latin typeface="HG創英角ｺﾞｼｯｸUB" pitchFamily="49" charset="-128"/>
              <a:ea typeface="HG創英角ｺﾞｼｯｸUB" pitchFamily="49" charset="-128"/>
            </a:endParaRPr>
          </a:p>
          <a:p>
            <a:r>
              <a:rPr lang="ja-JP" altLang="en-US" sz="1800" dirty="0">
                <a:latin typeface="HG創英角ｺﾞｼｯｸUB" pitchFamily="49" charset="-128"/>
                <a:ea typeface="HG創英角ｺﾞｼｯｸUB" pitchFamily="49" charset="-128"/>
              </a:rPr>
              <a:t>満喫</a:t>
            </a:r>
            <a:r>
              <a:rPr lang="ja-JP" altLang="en-US" sz="1800" dirty="0" smtClean="0">
                <a:latin typeface="HG創英角ｺﾞｼｯｸUB" pitchFamily="49" charset="-128"/>
                <a:ea typeface="HG創英角ｺﾞｼｯｸUB" pitchFamily="49" charset="-128"/>
              </a:rPr>
              <a:t>して解散となりました。</a:t>
            </a:r>
            <a:endParaRPr kumimoji="1" lang="en-US" altLang="ja-JP" sz="1800" dirty="0">
              <a:latin typeface="HG創英角ｺﾞｼｯｸUB" pitchFamily="49" charset="-128"/>
              <a:ea typeface="HG創英角ｺﾞｼｯｸUB" pitchFamily="49" charset="-128"/>
            </a:endParaRPr>
          </a:p>
          <a:p>
            <a:r>
              <a:rPr lang="ja-JP" altLang="en-US" sz="1800" dirty="0" smtClean="0">
                <a:latin typeface="HG創英角ｺﾞｼｯｸUB" pitchFamily="49" charset="-128"/>
                <a:ea typeface="HG創英角ｺﾞｼｯｸUB" pitchFamily="49" charset="-128"/>
              </a:rPr>
              <a:t>来年は何処にしましょうかね・・？</a:t>
            </a:r>
            <a:endParaRPr lang="en-US" altLang="ja-JP" sz="1800" dirty="0" smtClean="0">
              <a:latin typeface="HG創英角ｺﾞｼｯｸUB" pitchFamily="49" charset="-128"/>
              <a:ea typeface="HG創英角ｺﾞｼｯｸUB" pitchFamily="49" charset="-128"/>
            </a:endParaRPr>
          </a:p>
          <a:p>
            <a:endParaRPr kumimoji="1" lang="en-US" altLang="ja-JP" sz="2000" dirty="0" smtClean="0">
              <a:latin typeface="HG創英角ｺﾞｼｯｸUB" pitchFamily="49" charset="-128"/>
              <a:ea typeface="HG創英角ｺﾞｼｯｸUB" pitchFamily="49" charset="-128"/>
            </a:endParaRPr>
          </a:p>
          <a:p>
            <a:endParaRPr kumimoji="1" lang="ja-JP" alt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3768" y="260648"/>
            <a:ext cx="1814298"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クリックすると新しいウィンドウで開きます"/>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4873" y="2132856"/>
            <a:ext cx="1080120" cy="14199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KK034.NT_SERVER10\Desktop\熱海　Ⅲ\P417014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7830" y="4463791"/>
            <a:ext cx="2858794" cy="2144096"/>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descr="C:\Users\KK034.NT_SERVER10\Desktop\日吉まる.jpg"/>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827082" y="5833623"/>
            <a:ext cx="792088" cy="701473"/>
          </a:xfrm>
          <a:prstGeom prst="rect">
            <a:avLst/>
          </a:prstGeom>
          <a:noFill/>
          <a:ln>
            <a:noFill/>
          </a:ln>
        </p:spPr>
      </p:pic>
      <p:sp>
        <p:nvSpPr>
          <p:cNvPr id="10" name="角丸四角形吹き出し 9"/>
          <p:cNvSpPr/>
          <p:nvPr/>
        </p:nvSpPr>
        <p:spPr>
          <a:xfrm>
            <a:off x="6444208" y="4167552"/>
            <a:ext cx="1406709" cy="792088"/>
          </a:xfrm>
          <a:prstGeom prst="wedgeRoundRectCallout">
            <a:avLst>
              <a:gd name="adj1" fmla="val -76010"/>
              <a:gd name="adj2" fmla="val 139013"/>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483769" y="4282532"/>
            <a:ext cx="1896443" cy="677108"/>
          </a:xfrm>
          <a:prstGeom prst="rect">
            <a:avLst/>
          </a:prstGeom>
          <a:noFill/>
        </p:spPr>
        <p:txBody>
          <a:bodyPr wrap="square" rtlCol="0">
            <a:spAutoFit/>
          </a:bodyPr>
          <a:lstStyle/>
          <a:p>
            <a:r>
              <a:rPr lang="ja-JP" altLang="en-US" sz="1200" dirty="0">
                <a:latin typeface="HGP創英ﾌﾟﾚｾﾞﾝｽEB" pitchFamily="18" charset="-128"/>
                <a:ea typeface="HGP創英ﾌﾟﾚｾﾞﾝｽEB" pitchFamily="18" charset="-128"/>
              </a:rPr>
              <a:t>「</a:t>
            </a:r>
            <a:r>
              <a:rPr lang="ja-JP" altLang="en-US" sz="1200" dirty="0" smtClean="0">
                <a:latin typeface="HGP創英ﾌﾟﾚｾﾞﾝｽEB" pitchFamily="18" charset="-128"/>
                <a:ea typeface="HGP創英ﾌﾟﾚｾﾞﾝｽEB" pitchFamily="18" charset="-128"/>
              </a:rPr>
              <a:t>あなたぁー来年も</a:t>
            </a:r>
            <a:endParaRPr lang="en-US" altLang="ja-JP" sz="1200" dirty="0" smtClean="0">
              <a:latin typeface="HGP創英ﾌﾟﾚｾﾞﾝｽEB" pitchFamily="18" charset="-128"/>
              <a:ea typeface="HGP創英ﾌﾟﾚｾﾞﾝｽEB" pitchFamily="18" charset="-128"/>
            </a:endParaRPr>
          </a:p>
          <a:p>
            <a:r>
              <a:rPr lang="ja-JP" altLang="en-US" sz="1200" dirty="0" smtClean="0">
                <a:latin typeface="HGP創英ﾌﾟﾚｾﾞﾝｽEB" pitchFamily="18" charset="-128"/>
                <a:ea typeface="HGP創英ﾌﾟﾚｾﾞﾝｽEB" pitchFamily="18" charset="-128"/>
              </a:rPr>
              <a:t>がんばってネェー。」</a:t>
            </a:r>
            <a:endParaRPr lang="en-US" altLang="ja-JP" sz="1200" dirty="0" smtClean="0">
              <a:latin typeface="HGP創英ﾌﾟﾚｾﾞﾝｽEB" pitchFamily="18" charset="-128"/>
              <a:ea typeface="HGP創英ﾌﾟﾚｾﾞﾝｽEB" pitchFamily="18" charset="-128"/>
            </a:endParaRPr>
          </a:p>
          <a:p>
            <a:endParaRPr kumimoji="1" lang="en-US" altLang="ja-JP" sz="1400" dirty="0">
              <a:latin typeface="HGP創英ﾌﾟﾚｾﾞﾝｽEB" pitchFamily="18" charset="-128"/>
              <a:ea typeface="HGP創英ﾌﾟﾚｾﾞﾝｽEB" pitchFamily="18" charset="-128"/>
            </a:endParaRPr>
          </a:p>
        </p:txBody>
      </p:sp>
      <p:sp>
        <p:nvSpPr>
          <p:cNvPr id="13" name="角丸四角形吹き出し 12"/>
          <p:cNvSpPr/>
          <p:nvPr/>
        </p:nvSpPr>
        <p:spPr>
          <a:xfrm>
            <a:off x="3007321" y="4452289"/>
            <a:ext cx="1406709" cy="792088"/>
          </a:xfrm>
          <a:prstGeom prst="wedgeRoundRectCallout">
            <a:avLst>
              <a:gd name="adj1" fmla="val 64398"/>
              <a:gd name="adj2" fmla="val 125700"/>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918587" y="4563596"/>
            <a:ext cx="1584176" cy="523220"/>
          </a:xfrm>
          <a:prstGeom prst="rect">
            <a:avLst/>
          </a:prstGeom>
          <a:noFill/>
        </p:spPr>
        <p:txBody>
          <a:bodyPr wrap="square" rtlCol="0">
            <a:spAutoFit/>
          </a:bodyPr>
          <a:lstStyle/>
          <a:p>
            <a:r>
              <a:rPr lang="ja-JP" altLang="en-US" sz="1400" dirty="0" smtClean="0">
                <a:latin typeface="HGP創英ﾌﾟﾚｾﾞﾝｽEB" pitchFamily="18" charset="-128"/>
                <a:ea typeface="HGP創英ﾌﾟﾚｾﾞﾝｽEB" pitchFamily="18" charset="-128"/>
              </a:rPr>
              <a:t>　「</a:t>
            </a:r>
            <a:r>
              <a:rPr lang="ja-JP" altLang="en-US" sz="1400" dirty="0">
                <a:latin typeface="HGP創英ﾌﾟﾚｾﾞﾝｽEB" pitchFamily="18" charset="-128"/>
                <a:ea typeface="HGP創英ﾌﾟﾚｾﾞﾝｽEB" pitchFamily="18" charset="-128"/>
              </a:rPr>
              <a:t>うーん。</a:t>
            </a:r>
            <a:endParaRPr lang="en-US" altLang="ja-JP" sz="1400" dirty="0">
              <a:latin typeface="HGP創英ﾌﾟﾚｾﾞﾝｽEB" pitchFamily="18" charset="-128"/>
              <a:ea typeface="HGP創英ﾌﾟﾚｾﾞﾝｽEB" pitchFamily="18" charset="-128"/>
            </a:endParaRPr>
          </a:p>
          <a:p>
            <a:r>
              <a:rPr lang="ja-JP" altLang="en-US" sz="1400" dirty="0">
                <a:latin typeface="HGP創英ﾌﾟﾚｾﾞﾝｽEB" pitchFamily="18" charset="-128"/>
                <a:ea typeface="HGP創英ﾌﾟﾚｾﾞﾝｽEB" pitchFamily="18" charset="-128"/>
              </a:rPr>
              <a:t>　まかせなさい！」</a:t>
            </a:r>
          </a:p>
        </p:txBody>
      </p:sp>
      <p:sp>
        <p:nvSpPr>
          <p:cNvPr id="11" name="テキスト ボックス 10"/>
          <p:cNvSpPr txBox="1"/>
          <p:nvPr/>
        </p:nvSpPr>
        <p:spPr>
          <a:xfrm>
            <a:off x="3085786" y="5556506"/>
            <a:ext cx="576064" cy="369332"/>
          </a:xfrm>
          <a:prstGeom prst="rect">
            <a:avLst/>
          </a:prstGeom>
          <a:noFill/>
        </p:spPr>
        <p:txBody>
          <a:bodyPr wrap="square" rtlCol="0">
            <a:spAutoFit/>
          </a:bodyPr>
          <a:lstStyle/>
          <a:p>
            <a:r>
              <a:rPr kumimoji="1" lang="ja-JP" altLang="en-US" dirty="0" smtClean="0"/>
              <a:t>？</a:t>
            </a:r>
            <a:endParaRPr kumimoji="1" lang="ja-JP" altLang="en-US" dirty="0"/>
          </a:p>
        </p:txBody>
      </p:sp>
    </p:spTree>
    <p:extLst>
      <p:ext uri="{BB962C8B-B14F-4D97-AF65-F5344CB8AC3E}">
        <p14:creationId xmlns:p14="http://schemas.microsoft.com/office/powerpoint/2010/main" val="1400374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67495" y="404664"/>
            <a:ext cx="5440648" cy="922114"/>
          </a:xfrm>
        </p:spPr>
        <p:txBody>
          <a:bodyPr>
            <a:normAutofit/>
          </a:bodyPr>
          <a:lstStyle/>
          <a:p>
            <a:r>
              <a:rPr kumimoji="1" lang="ja-JP" altLang="en-US" sz="3200" dirty="0" smtClean="0">
                <a:solidFill>
                  <a:schemeClr val="accent5"/>
                </a:solidFill>
              </a:rPr>
              <a:t>新幹線こだま～４５分の旅</a:t>
            </a:r>
            <a:endParaRPr kumimoji="1" lang="ja-JP" altLang="en-US" sz="3200" dirty="0">
              <a:solidFill>
                <a:schemeClr val="accent5"/>
              </a:solidFill>
            </a:endParaRPr>
          </a:p>
        </p:txBody>
      </p:sp>
      <p:sp>
        <p:nvSpPr>
          <p:cNvPr id="3" name="コンテンツ プレースホルダー 2"/>
          <p:cNvSpPr>
            <a:spLocks noGrp="1"/>
          </p:cNvSpPr>
          <p:nvPr>
            <p:ph idx="1"/>
          </p:nvPr>
        </p:nvSpPr>
        <p:spPr>
          <a:xfrm>
            <a:off x="1122232" y="1493967"/>
            <a:ext cx="7842256" cy="1142945"/>
          </a:xfrm>
        </p:spPr>
        <p:txBody>
          <a:bodyPr>
            <a:normAutofit/>
          </a:bodyPr>
          <a:lstStyle/>
          <a:p>
            <a:r>
              <a:rPr kumimoji="1" lang="ja-JP" altLang="en-US" sz="1600" dirty="0" smtClean="0">
                <a:latin typeface="HGP創英角ｺﾞｼｯｸUB" pitchFamily="50" charset="-128"/>
                <a:ea typeface="HGP創英角ｺﾞｼｯｸUB" pitchFamily="50" charset="-128"/>
              </a:rPr>
              <a:t>東海道が上野東京ライン（常磐線直通運転）となり、貸切コンパートメントの旅を断念。</a:t>
            </a:r>
            <a:endParaRPr kumimoji="1" lang="en-US" altLang="ja-JP" sz="1600" dirty="0" smtClean="0">
              <a:latin typeface="HGP創英角ｺﾞｼｯｸUB" pitchFamily="50" charset="-128"/>
              <a:ea typeface="HGP創英角ｺﾞｼｯｸUB" pitchFamily="50" charset="-128"/>
            </a:endParaRPr>
          </a:p>
          <a:p>
            <a:r>
              <a:rPr lang="ja-JP" altLang="en-US" sz="1600" dirty="0" smtClean="0">
                <a:latin typeface="HGP創英角ｺﾞｼｯｸUB" pitchFamily="50" charset="-128"/>
                <a:ea typeface="HGP創英角ｺﾞｼｯｸUB" pitchFamily="50" charset="-128"/>
              </a:rPr>
              <a:t>新幹線も自由席でまとまっては難儀の為、グリーン指定にて仲良しシートで。</a:t>
            </a:r>
            <a:endParaRPr lang="en-US" altLang="ja-JP" sz="1600" dirty="0" smtClean="0">
              <a:latin typeface="HGP創英角ｺﾞｼｯｸUB" pitchFamily="50" charset="-128"/>
              <a:ea typeface="HGP創英角ｺﾞｼｯｸUB" pitchFamily="50" charset="-128"/>
            </a:endParaRPr>
          </a:p>
          <a:p>
            <a:r>
              <a:rPr lang="ja-JP" altLang="en-US" sz="1600" dirty="0" smtClean="0">
                <a:latin typeface="HGP創英角ｺﾞｼｯｸUB" pitchFamily="50" charset="-128"/>
                <a:ea typeface="HGP創英角ｺﾞｼｯｸUB" pitchFamily="50" charset="-128"/>
              </a:rPr>
              <a:t>４・４・２の席割にて、ペアシート争奪戦が。</a:t>
            </a:r>
            <a:endParaRPr lang="en-US" altLang="ja-JP" sz="1600" dirty="0" smtClean="0">
              <a:latin typeface="HGP創英角ｺﾞｼｯｸUB" pitchFamily="50" charset="-128"/>
              <a:ea typeface="HGP創英角ｺﾞｼｯｸUB" pitchFamily="50" charset="-128"/>
            </a:endParaRPr>
          </a:p>
          <a:p>
            <a:endParaRPr lang="en-US" altLang="ja-JP" sz="1600" dirty="0" smtClean="0">
              <a:latin typeface="+mj-ea"/>
              <a:ea typeface="+mj-ea"/>
            </a:endParaRPr>
          </a:p>
          <a:p>
            <a:endParaRPr lang="en-US" altLang="ja-JP" sz="2000" dirty="0"/>
          </a:p>
          <a:p>
            <a:endParaRPr kumimoji="1" lang="ja-JP" altLang="en-US" sz="2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232" y="404664"/>
            <a:ext cx="1718707"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KK034.NT_SERVER10\Desktop\熱海　Ⅲ\P41601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3357397"/>
            <a:ext cx="2007731" cy="15057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K034.NT_SERVER10\Desktop\熱海　Ⅲ\P417014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0343" y="5169414"/>
            <a:ext cx="2007731" cy="15057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9444" y="2780928"/>
            <a:ext cx="1561918" cy="1218118"/>
          </a:xfrm>
          <a:prstGeom prst="rect">
            <a:avLst/>
          </a:prstGeom>
          <a:noFill/>
          <a:ln>
            <a:noFill/>
          </a:ln>
          <a:extLst/>
        </p:spPr>
      </p:pic>
      <p:pic>
        <p:nvPicPr>
          <p:cNvPr id="10" name="Picture 2"/>
          <p:cNvPicPr/>
          <p:nvPr/>
        </p:nvPicPr>
        <p:blipFill>
          <a:blip r:embed="rId6" cstate="print">
            <a:extLst>
              <a:ext uri="{BEBA8EAE-BF5A-486C-A8C5-ECC9F3942E4B}">
                <a14:imgProps xmlns:a14="http://schemas.microsoft.com/office/drawing/2010/main">
                  <a14:imgLayer r:embed="rId7">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3434841" y="2780928"/>
            <a:ext cx="1556059" cy="1246383"/>
          </a:xfrm>
          <a:prstGeom prst="rect">
            <a:avLst/>
          </a:prstGeom>
          <a:noFill/>
          <a:ln>
            <a:noFill/>
          </a:ln>
          <a:extLst/>
        </p:spPr>
      </p:pic>
      <p:pic>
        <p:nvPicPr>
          <p:cNvPr id="1026" name="Picture 2" descr="C:\Users\KK034.NT_SERVER10\Desktop\熱海　Ⅲ\P417014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81585" y="4513455"/>
            <a:ext cx="2882341" cy="216175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475550" y="4027311"/>
            <a:ext cx="2948540" cy="461665"/>
          </a:xfrm>
          <a:prstGeom prst="rect">
            <a:avLst/>
          </a:prstGeom>
          <a:noFill/>
        </p:spPr>
        <p:txBody>
          <a:bodyPr wrap="square" rtlCol="0">
            <a:spAutoFit/>
          </a:bodyPr>
          <a:lstStyle/>
          <a:p>
            <a:r>
              <a:rPr kumimoji="1" lang="ja-JP" altLang="en-US" sz="1200" dirty="0" smtClean="0">
                <a:solidFill>
                  <a:srgbClr val="002060"/>
                </a:solidFill>
                <a:latin typeface="HGS創英ﾌﾟﾚｾﾞﾝｽEB" pitchFamily="18" charset="-128"/>
                <a:ea typeface="HGS創英ﾌﾟﾚｾﾞﾝｽEB" pitchFamily="18" charset="-128"/>
              </a:rPr>
              <a:t>今年も大好き駅弁からスタートです。</a:t>
            </a:r>
            <a:endParaRPr kumimoji="1" lang="en-US" altLang="ja-JP" sz="1200" dirty="0" smtClean="0">
              <a:solidFill>
                <a:srgbClr val="002060"/>
              </a:solidFill>
              <a:latin typeface="HGS創英ﾌﾟﾚｾﾞﾝｽEB" pitchFamily="18" charset="-128"/>
              <a:ea typeface="HGS創英ﾌﾟﾚｾﾞﾝｽEB" pitchFamily="18" charset="-128"/>
            </a:endParaRPr>
          </a:p>
          <a:p>
            <a:r>
              <a:rPr lang="ja-JP" altLang="en-US" sz="1200" dirty="0" smtClean="0">
                <a:solidFill>
                  <a:srgbClr val="002060"/>
                </a:solidFill>
                <a:latin typeface="HGS創英ﾌﾟﾚｾﾞﾝｽEB" pitchFamily="18" charset="-128"/>
                <a:ea typeface="HGS創英ﾌﾟﾚｾﾞﾝｽEB" pitchFamily="18" charset="-128"/>
              </a:rPr>
              <a:t>（得意の一気、５分喰い）</a:t>
            </a:r>
            <a:endParaRPr kumimoji="1" lang="ja-JP" altLang="en-US" sz="1200" dirty="0">
              <a:solidFill>
                <a:srgbClr val="002060"/>
              </a:solidFill>
              <a:latin typeface="HGS創英ﾌﾟﾚｾﾞﾝｽEB" pitchFamily="18" charset="-128"/>
              <a:ea typeface="HGS創英ﾌﾟﾚｾﾞﾝｽEB" pitchFamily="18" charset="-128"/>
            </a:endParaRPr>
          </a:p>
        </p:txBody>
      </p:sp>
      <p:sp>
        <p:nvSpPr>
          <p:cNvPr id="6" name="線吹き出し 1 (枠付き) 5"/>
          <p:cNvSpPr/>
          <p:nvPr/>
        </p:nvSpPr>
        <p:spPr>
          <a:xfrm>
            <a:off x="5217340" y="2501633"/>
            <a:ext cx="1226869" cy="855764"/>
          </a:xfrm>
          <a:prstGeom prst="borderCallout1">
            <a:avLst>
              <a:gd name="adj1" fmla="val 29914"/>
              <a:gd name="adj2" fmla="val -2771"/>
              <a:gd name="adj3" fmla="val 82652"/>
              <a:gd name="adj4" fmla="val -42175"/>
            </a:avLst>
          </a:prstGeom>
          <a:solidFill>
            <a:schemeClr val="accent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182702" y="2606349"/>
            <a:ext cx="1296144" cy="646331"/>
          </a:xfrm>
          <a:prstGeom prst="rect">
            <a:avLst/>
          </a:prstGeom>
          <a:noFill/>
        </p:spPr>
        <p:txBody>
          <a:bodyPr wrap="square" rtlCol="0">
            <a:spAutoFit/>
          </a:bodyPr>
          <a:lstStyle/>
          <a:p>
            <a:r>
              <a:rPr kumimoji="1" lang="ja-JP" altLang="en-US" sz="1200" dirty="0" smtClean="0">
                <a:latin typeface="+mj-ea"/>
                <a:ea typeface="+mj-ea"/>
              </a:rPr>
              <a:t>毎回同行する謎のマスクマン</a:t>
            </a:r>
            <a:endParaRPr kumimoji="1" lang="en-US" altLang="ja-JP" sz="1200" dirty="0" smtClean="0">
              <a:latin typeface="+mj-ea"/>
              <a:ea typeface="+mj-ea"/>
            </a:endParaRPr>
          </a:p>
          <a:p>
            <a:r>
              <a:rPr lang="ja-JP" altLang="en-US" sz="1200" dirty="0" smtClean="0">
                <a:latin typeface="+mj-ea"/>
                <a:ea typeface="+mj-ea"/>
              </a:rPr>
              <a:t>（花粉ダス。）</a:t>
            </a:r>
            <a:endParaRPr kumimoji="1" lang="ja-JP" altLang="en-US" sz="1200" dirty="0">
              <a:latin typeface="+mj-ea"/>
              <a:ea typeface="+mj-ea"/>
            </a:endParaRPr>
          </a:p>
        </p:txBody>
      </p:sp>
    </p:spTree>
    <p:extLst>
      <p:ext uri="{BB962C8B-B14F-4D97-AF65-F5344CB8AC3E}">
        <p14:creationId xmlns:p14="http://schemas.microsoft.com/office/powerpoint/2010/main" val="3321724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72915" y="332656"/>
            <a:ext cx="7312856" cy="922114"/>
          </a:xfrm>
        </p:spPr>
        <p:txBody>
          <a:bodyPr>
            <a:normAutofit/>
          </a:bodyPr>
          <a:lstStyle/>
          <a:p>
            <a:r>
              <a:rPr lang="ja-JP" altLang="en-US" sz="2800" dirty="0" smtClean="0">
                <a:latin typeface="HGP創英角ﾎﾟｯﾌﾟ体" pitchFamily="50" charset="-128"/>
                <a:ea typeface="HGP創英角ﾎﾟｯﾌﾟ体" pitchFamily="50" charset="-128"/>
              </a:rPr>
              <a:t>ペア席の争奪戦は　楠山君がＧＥＴ！</a:t>
            </a:r>
            <a:endParaRPr kumimoji="1" lang="ja-JP" altLang="en-US" sz="2800" dirty="0">
              <a:latin typeface="HGP創英角ﾎﾟｯﾌﾟ体" pitchFamily="50" charset="-128"/>
              <a:ea typeface="HGP創英角ﾎﾟｯﾌﾟ体" pitchFamily="50" charset="-128"/>
            </a:endParaRPr>
          </a:p>
        </p:txBody>
      </p:sp>
      <p:sp>
        <p:nvSpPr>
          <p:cNvPr id="3" name="コンテンツ プレースホルダー 2"/>
          <p:cNvSpPr>
            <a:spLocks noGrp="1"/>
          </p:cNvSpPr>
          <p:nvPr>
            <p:ph idx="1"/>
          </p:nvPr>
        </p:nvSpPr>
        <p:spPr>
          <a:xfrm>
            <a:off x="1115616" y="6057317"/>
            <a:ext cx="7488832" cy="504056"/>
          </a:xfrm>
        </p:spPr>
        <p:txBody>
          <a:bodyPr>
            <a:normAutofit/>
          </a:bodyPr>
          <a:lstStyle/>
          <a:p>
            <a:r>
              <a:rPr kumimoji="1" lang="ja-JP" altLang="en-US" sz="1800" dirty="0" smtClean="0">
                <a:solidFill>
                  <a:srgbClr val="002060"/>
                </a:solidFill>
                <a:latin typeface="HGP創英角ﾎﾟｯﾌﾟ体" pitchFamily="50" charset="-128"/>
                <a:ea typeface="HGP創英角ﾎﾟｯﾌﾟ体" pitchFamily="50" charset="-128"/>
              </a:rPr>
              <a:t>２月</a:t>
            </a:r>
            <a:r>
              <a:rPr kumimoji="1" lang="ja-JP" altLang="en-US" sz="1800" dirty="0" smtClean="0">
                <a:solidFill>
                  <a:srgbClr val="002060"/>
                </a:solidFill>
                <a:latin typeface="HGP創英角ﾎﾟｯﾌﾟ体" pitchFamily="50" charset="-128"/>
                <a:ea typeface="HGP創英角ﾎﾟｯﾌﾟ体" pitchFamily="50" charset="-128"/>
              </a:rPr>
              <a:t>の</a:t>
            </a:r>
            <a:r>
              <a:rPr lang="ja-JP" altLang="en-US" sz="1800" dirty="0">
                <a:solidFill>
                  <a:srgbClr val="002060"/>
                </a:solidFill>
                <a:latin typeface="HGP創英角ﾎﾟｯﾌﾟ体" pitchFamily="50" charset="-128"/>
                <a:ea typeface="HGP創英角ﾎﾟｯﾌﾟ体" pitchFamily="50" charset="-128"/>
              </a:rPr>
              <a:t>緋骨</a:t>
            </a:r>
            <a:r>
              <a:rPr kumimoji="1" lang="ja-JP" altLang="en-US" sz="1800" dirty="0" smtClean="0">
                <a:solidFill>
                  <a:srgbClr val="002060"/>
                </a:solidFill>
                <a:latin typeface="HGP創英角ﾎﾟｯﾌﾟ体" pitchFamily="50" charset="-128"/>
                <a:ea typeface="HGP創英角ﾎﾟｯﾌﾟ体" pitchFamily="50" charset="-128"/>
              </a:rPr>
              <a:t>骨折</a:t>
            </a:r>
            <a:r>
              <a:rPr kumimoji="1" lang="ja-JP" altLang="en-US" sz="1800" dirty="0" smtClean="0">
                <a:solidFill>
                  <a:srgbClr val="002060"/>
                </a:solidFill>
                <a:latin typeface="HGP創英角ﾎﾟｯﾌﾟ体" pitchFamily="50" charset="-128"/>
                <a:ea typeface="HGP創英角ﾎﾟｯﾌﾟ体" pitchFamily="50" charset="-128"/>
              </a:rPr>
              <a:t>からギブス取って２週間での強行参加が報われました。</a:t>
            </a:r>
            <a:endParaRPr kumimoji="1" lang="ja-JP" altLang="en-US" sz="1800" dirty="0">
              <a:solidFill>
                <a:srgbClr val="002060"/>
              </a:solidFill>
              <a:latin typeface="HGP創英角ﾎﾟｯﾌﾟ体" pitchFamily="50" charset="-128"/>
              <a:ea typeface="HGP創英角ﾎﾟｯﾌﾟ体" pitchFamily="50" charset="-128"/>
            </a:endParaRPr>
          </a:p>
        </p:txBody>
      </p:sp>
      <p:pic>
        <p:nvPicPr>
          <p:cNvPr id="4" name="Picture 5" descr="C:\Users\KK034.NT_SERVER10\Desktop\熱海　Ⅲ\P41601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4153" y="1538802"/>
            <a:ext cx="4896544" cy="3672408"/>
          </a:xfrm>
          <a:prstGeom prst="rect">
            <a:avLst/>
          </a:prstGeom>
          <a:noFill/>
          <a:extLst>
            <a:ext uri="{909E8E84-426E-40DD-AFC4-6F175D3DCCD1}">
              <a14:hiddenFill xmlns:a14="http://schemas.microsoft.com/office/drawing/2010/main">
                <a:solidFill>
                  <a:srgbClr val="FFFFFF"/>
                </a:solidFill>
              </a14:hiddenFill>
            </a:ext>
          </a:extLst>
        </p:spPr>
      </p:pic>
      <p:sp>
        <p:nvSpPr>
          <p:cNvPr id="5" name="雲形吹き出し 4"/>
          <p:cNvSpPr/>
          <p:nvPr/>
        </p:nvSpPr>
        <p:spPr>
          <a:xfrm>
            <a:off x="6806723" y="817816"/>
            <a:ext cx="2227298" cy="1819098"/>
          </a:xfrm>
          <a:prstGeom prst="cloudCallout">
            <a:avLst>
              <a:gd name="adj1" fmla="val -95219"/>
              <a:gd name="adj2" fmla="val 79458"/>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962233" y="1403047"/>
            <a:ext cx="1916278" cy="738664"/>
          </a:xfrm>
          <a:prstGeom prst="rect">
            <a:avLst/>
          </a:prstGeom>
          <a:noFill/>
        </p:spPr>
        <p:txBody>
          <a:bodyPr wrap="square" rtlCol="0">
            <a:spAutoFit/>
          </a:bodyPr>
          <a:lstStyle/>
          <a:p>
            <a:r>
              <a:rPr kumimoji="1" lang="ja-JP" altLang="en-US" sz="1400" dirty="0" smtClean="0">
                <a:latin typeface="HGP創英角ﾎﾟｯﾌﾟ体" pitchFamily="50" charset="-128"/>
                <a:ea typeface="HGP創英角ﾎﾟｯﾌﾟ体" pitchFamily="50" charset="-128"/>
              </a:rPr>
              <a:t>中等部の時はクラス一緒でマァマァだったんだけどナぁー。</a:t>
            </a:r>
            <a:endParaRPr kumimoji="1" lang="ja-JP" altLang="en-US" sz="1400" dirty="0">
              <a:latin typeface="HGP創英角ﾎﾟｯﾌﾟ体" pitchFamily="50" charset="-128"/>
              <a:ea typeface="HGP創英角ﾎﾟｯﾌﾟ体" pitchFamily="50" charset="-128"/>
            </a:endParaRPr>
          </a:p>
        </p:txBody>
      </p:sp>
      <p:sp>
        <p:nvSpPr>
          <p:cNvPr id="7" name="テキスト ボックス 6"/>
          <p:cNvSpPr txBox="1"/>
          <p:nvPr/>
        </p:nvSpPr>
        <p:spPr>
          <a:xfrm>
            <a:off x="2760289" y="2636913"/>
            <a:ext cx="1080120" cy="338554"/>
          </a:xfrm>
          <a:prstGeom prst="rect">
            <a:avLst/>
          </a:prstGeom>
          <a:noFill/>
        </p:spPr>
        <p:txBody>
          <a:bodyPr wrap="square" rtlCol="0">
            <a:spAutoFit/>
          </a:bodyPr>
          <a:lstStyle/>
          <a:p>
            <a:r>
              <a:rPr kumimoji="1" lang="ja-JP" altLang="en-US" sz="1600" dirty="0" smtClean="0">
                <a:solidFill>
                  <a:srgbClr val="FF0000"/>
                </a:solidFill>
                <a:latin typeface="HGP創英角ﾎﾟｯﾌﾟ体" pitchFamily="50" charset="-128"/>
                <a:ea typeface="HGP創英角ﾎﾟｯﾌﾟ体" pitchFamily="50" charset="-128"/>
              </a:rPr>
              <a:t>何が・・？</a:t>
            </a:r>
            <a:endParaRPr kumimoji="1" lang="ja-JP" altLang="en-US" sz="1600" dirty="0">
              <a:solidFill>
                <a:srgbClr val="FF0000"/>
              </a:solidFill>
              <a:latin typeface="HGP創英角ﾎﾟｯﾌﾟ体" pitchFamily="50" charset="-128"/>
              <a:ea typeface="HGP創英角ﾎﾟｯﾌﾟ体" pitchFamily="50" charset="-128"/>
            </a:endParaRPr>
          </a:p>
        </p:txBody>
      </p:sp>
      <p:pic>
        <p:nvPicPr>
          <p:cNvPr id="1026" name="Picture 2" descr="http://stat.ameba.jp/user_images/20140203/05/sono-lieto-di-vederla/7d/23/j/o01950189128336638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213" y="4509120"/>
            <a:ext cx="1448758" cy="140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460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646033" y="188640"/>
            <a:ext cx="3823615" cy="821294"/>
          </a:xfrm>
        </p:spPr>
        <p:txBody>
          <a:bodyPr>
            <a:noAutofit/>
          </a:bodyPr>
          <a:lstStyle/>
          <a:p>
            <a:r>
              <a:rPr kumimoji="1" lang="ja-JP" altLang="en-US" sz="3200" dirty="0" smtClean="0">
                <a:latin typeface="HGP創英角ｺﾞｼｯｸUB" pitchFamily="50" charset="-128"/>
                <a:ea typeface="HGP創英角ｺﾞｼｯｸUB" pitchFamily="50" charset="-128"/>
              </a:rPr>
              <a:t>フェリーにて初島へ</a:t>
            </a:r>
            <a:endParaRPr kumimoji="1" lang="ja-JP" altLang="en-US" sz="3200" dirty="0">
              <a:latin typeface="HGP創英角ｺﾞｼｯｸUB" pitchFamily="50" charset="-128"/>
              <a:ea typeface="HGP創英角ｺﾞｼｯｸUB" pitchFamily="50" charset="-128"/>
            </a:endParaRPr>
          </a:p>
        </p:txBody>
      </p:sp>
      <p:sp>
        <p:nvSpPr>
          <p:cNvPr id="3" name="コンテンツ プレースホルダー 2"/>
          <p:cNvSpPr>
            <a:spLocks noGrp="1"/>
          </p:cNvSpPr>
          <p:nvPr>
            <p:ph idx="1"/>
          </p:nvPr>
        </p:nvSpPr>
        <p:spPr>
          <a:xfrm>
            <a:off x="3129147" y="1159433"/>
            <a:ext cx="1927673" cy="362670"/>
          </a:xfrm>
        </p:spPr>
        <p:txBody>
          <a:bodyPr/>
          <a:lstStyle/>
          <a:p>
            <a:pPr marL="82296" indent="0">
              <a:buNone/>
            </a:pPr>
            <a:r>
              <a:rPr lang="ja-JP" altLang="en-US" sz="1400" dirty="0"/>
              <a:t>イルドバカンス号</a:t>
            </a:r>
          </a:p>
          <a:p>
            <a:endParaRPr kumimoji="1" lang="ja-JP"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799" y="188640"/>
            <a:ext cx="1963589" cy="1354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346906"/>
            <a:ext cx="1728192" cy="1389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2195785"/>
            <a:ext cx="2196244" cy="1531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2649" y="2155876"/>
            <a:ext cx="2265405" cy="1571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26520" y="4221088"/>
            <a:ext cx="2489896" cy="1957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0905" y="4005064"/>
            <a:ext cx="3642948"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1675533" y="1888008"/>
            <a:ext cx="1080120" cy="307777"/>
          </a:xfrm>
          <a:prstGeom prst="rect">
            <a:avLst/>
          </a:prstGeom>
          <a:noFill/>
        </p:spPr>
        <p:txBody>
          <a:bodyPr wrap="square" rtlCol="0">
            <a:spAutoFit/>
          </a:bodyPr>
          <a:lstStyle/>
          <a:p>
            <a:r>
              <a:rPr kumimoji="1" lang="ja-JP" altLang="en-US" sz="1400" dirty="0" smtClean="0">
                <a:solidFill>
                  <a:srgbClr val="0070C0"/>
                </a:solidFill>
                <a:latin typeface="HGP創英角ﾎﾟｯﾌﾟ体" pitchFamily="50" charset="-128"/>
                <a:ea typeface="HGP創英角ﾎﾟｯﾌﾟ体" pitchFamily="50" charset="-128"/>
              </a:rPr>
              <a:t>男の子班</a:t>
            </a:r>
            <a:endParaRPr kumimoji="1" lang="ja-JP" altLang="en-US" sz="1400" dirty="0">
              <a:solidFill>
                <a:srgbClr val="0070C0"/>
              </a:solidFill>
              <a:latin typeface="HGP創英角ﾎﾟｯﾌﾟ体" pitchFamily="50" charset="-128"/>
              <a:ea typeface="HGP創英角ﾎﾟｯﾌﾟ体" pitchFamily="50" charset="-128"/>
            </a:endParaRPr>
          </a:p>
        </p:txBody>
      </p:sp>
      <p:sp>
        <p:nvSpPr>
          <p:cNvPr id="15" name="テキスト ボックス 14"/>
          <p:cNvSpPr txBox="1"/>
          <p:nvPr/>
        </p:nvSpPr>
        <p:spPr>
          <a:xfrm>
            <a:off x="4499992" y="1891000"/>
            <a:ext cx="1080120" cy="307777"/>
          </a:xfrm>
          <a:prstGeom prst="rect">
            <a:avLst/>
          </a:prstGeom>
          <a:noFill/>
        </p:spPr>
        <p:txBody>
          <a:bodyPr wrap="square" rtlCol="0">
            <a:spAutoFit/>
          </a:bodyPr>
          <a:lstStyle/>
          <a:p>
            <a:r>
              <a:rPr lang="ja-JP" altLang="en-US" sz="1400" dirty="0">
                <a:solidFill>
                  <a:srgbClr val="C00000"/>
                </a:solidFill>
                <a:latin typeface="HGP創英角ﾎﾟｯﾌﾟ体" pitchFamily="50" charset="-128"/>
                <a:ea typeface="HGP創英角ﾎﾟｯﾌﾟ体" pitchFamily="50" charset="-128"/>
              </a:rPr>
              <a:t>女</a:t>
            </a:r>
            <a:r>
              <a:rPr kumimoji="1" lang="ja-JP" altLang="en-US" sz="1400" dirty="0" smtClean="0">
                <a:solidFill>
                  <a:srgbClr val="C00000"/>
                </a:solidFill>
                <a:latin typeface="HGP創英角ﾎﾟｯﾌﾟ体" pitchFamily="50" charset="-128"/>
                <a:ea typeface="HGP創英角ﾎﾟｯﾌﾟ体" pitchFamily="50" charset="-128"/>
              </a:rPr>
              <a:t>の子班</a:t>
            </a:r>
            <a:endParaRPr kumimoji="1" lang="ja-JP" altLang="en-US" sz="1400" dirty="0">
              <a:solidFill>
                <a:srgbClr val="C00000"/>
              </a:solidFill>
              <a:latin typeface="HGP創英角ﾎﾟｯﾌﾟ体" pitchFamily="50" charset="-128"/>
              <a:ea typeface="HGP創英角ﾎﾟｯﾌﾟ体" pitchFamily="50" charset="-128"/>
            </a:endParaRPr>
          </a:p>
        </p:txBody>
      </p:sp>
      <p:sp>
        <p:nvSpPr>
          <p:cNvPr id="6" name="テキスト ボックス 5"/>
          <p:cNvSpPr txBox="1"/>
          <p:nvPr/>
        </p:nvSpPr>
        <p:spPr>
          <a:xfrm>
            <a:off x="6281336" y="6230710"/>
            <a:ext cx="2016224" cy="276999"/>
          </a:xfrm>
          <a:prstGeom prst="rect">
            <a:avLst/>
          </a:prstGeom>
          <a:noFill/>
        </p:spPr>
        <p:txBody>
          <a:bodyPr wrap="square" rtlCol="0">
            <a:spAutoFit/>
          </a:bodyPr>
          <a:lstStyle/>
          <a:p>
            <a:r>
              <a:rPr kumimoji="1" lang="ja-JP" altLang="en-US" sz="1200" dirty="0" smtClean="0"/>
              <a:t>船内にて早速　カンパイ。</a:t>
            </a:r>
            <a:endParaRPr kumimoji="1" lang="ja-JP" altLang="en-US" sz="1200" dirty="0"/>
          </a:p>
        </p:txBody>
      </p:sp>
      <p:sp>
        <p:nvSpPr>
          <p:cNvPr id="7" name="円形吹き出し 6"/>
          <p:cNvSpPr/>
          <p:nvPr/>
        </p:nvSpPr>
        <p:spPr>
          <a:xfrm>
            <a:off x="4105947" y="4247356"/>
            <a:ext cx="1240142" cy="788152"/>
          </a:xfrm>
          <a:prstGeom prst="wedgeEllipseCallout">
            <a:avLst>
              <a:gd name="adj1" fmla="val -71589"/>
              <a:gd name="adj2" fmla="val 109858"/>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283968" y="4364433"/>
            <a:ext cx="1011919" cy="553998"/>
          </a:xfrm>
          <a:prstGeom prst="rect">
            <a:avLst/>
          </a:prstGeom>
          <a:noFill/>
        </p:spPr>
        <p:txBody>
          <a:bodyPr wrap="square" rtlCol="0">
            <a:spAutoFit/>
          </a:bodyPr>
          <a:lstStyle/>
          <a:p>
            <a:r>
              <a:rPr kumimoji="1" lang="ja-JP" altLang="en-US" sz="1000" dirty="0" smtClean="0">
                <a:solidFill>
                  <a:srgbClr val="FF0000"/>
                </a:solidFill>
                <a:latin typeface="HGP創英角ｺﾞｼｯｸUB" pitchFamily="50" charset="-128"/>
                <a:ea typeface="HGP創英角ｺﾞｼｯｸUB" pitchFamily="50" charset="-128"/>
              </a:rPr>
              <a:t>けっこう</a:t>
            </a:r>
            <a:endParaRPr kumimoji="1" lang="en-US" altLang="ja-JP" sz="1000" dirty="0" smtClean="0">
              <a:solidFill>
                <a:srgbClr val="FF0000"/>
              </a:solidFill>
              <a:latin typeface="HGP創英角ｺﾞｼｯｸUB" pitchFamily="50" charset="-128"/>
              <a:ea typeface="HGP創英角ｺﾞｼｯｸUB" pitchFamily="50" charset="-128"/>
            </a:endParaRPr>
          </a:p>
          <a:p>
            <a:r>
              <a:rPr lang="ja-JP" altLang="en-US" sz="1000" dirty="0">
                <a:solidFill>
                  <a:srgbClr val="FF0000"/>
                </a:solidFill>
                <a:latin typeface="HGP創英角ｺﾞｼｯｸUB" pitchFamily="50" charset="-128"/>
                <a:ea typeface="HGP創英角ｺﾞｼｯｸUB" pitchFamily="50" charset="-128"/>
              </a:rPr>
              <a:t>　</a:t>
            </a:r>
            <a:r>
              <a:rPr lang="ja-JP" altLang="en-US" sz="1000" dirty="0" smtClean="0">
                <a:solidFill>
                  <a:srgbClr val="FF0000"/>
                </a:solidFill>
                <a:latin typeface="HGP創英角ｺﾞｼｯｸUB" pitchFamily="50" charset="-128"/>
                <a:ea typeface="HGP創英角ｺﾞｼｯｸUB" pitchFamily="50" charset="-128"/>
              </a:rPr>
              <a:t>　</a:t>
            </a:r>
            <a:r>
              <a:rPr kumimoji="1" lang="ja-JP" altLang="en-US" sz="1000" dirty="0" smtClean="0">
                <a:solidFill>
                  <a:srgbClr val="FF0000"/>
                </a:solidFill>
                <a:latin typeface="HGP創英角ｺﾞｼｯｸUB" pitchFamily="50" charset="-128"/>
                <a:ea typeface="HGP創英角ｺﾞｼｯｸUB" pitchFamily="50" charset="-128"/>
              </a:rPr>
              <a:t>揺れるよー。</a:t>
            </a:r>
            <a:endParaRPr kumimoji="1" lang="en-US" altLang="ja-JP" sz="1000" dirty="0" smtClean="0">
              <a:solidFill>
                <a:srgbClr val="FF0000"/>
              </a:solidFill>
              <a:latin typeface="HGP創英角ｺﾞｼｯｸUB" pitchFamily="50" charset="-128"/>
              <a:ea typeface="HGP創英角ｺﾞｼｯｸUB" pitchFamily="50" charset="-128"/>
            </a:endParaRPr>
          </a:p>
          <a:p>
            <a:r>
              <a:rPr lang="ja-JP" altLang="en-US" sz="1000" dirty="0" smtClean="0">
                <a:solidFill>
                  <a:srgbClr val="FF0000"/>
                </a:solidFill>
                <a:latin typeface="HGP創英角ｺﾞｼｯｸUB" pitchFamily="50" charset="-128"/>
                <a:ea typeface="HGP創英角ｺﾞｼｯｸUB" pitchFamily="50" charset="-128"/>
              </a:rPr>
              <a:t>ギュ</a:t>
            </a:r>
            <a:r>
              <a:rPr lang="ja-JP" altLang="en-US" sz="1000" dirty="0">
                <a:solidFill>
                  <a:srgbClr val="FF0000"/>
                </a:solidFill>
                <a:latin typeface="HGP創英角ｺﾞｼｯｸUB" pitchFamily="50" charset="-128"/>
                <a:ea typeface="HGP創英角ｺﾞｼｯｸUB" pitchFamily="50" charset="-128"/>
              </a:rPr>
              <a:t>っ。</a:t>
            </a:r>
            <a:endParaRPr kumimoji="1" lang="ja-JP" altLang="en-US" sz="1000" dirty="0">
              <a:solidFill>
                <a:srgbClr val="FF0000"/>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452814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5" y="1804552"/>
            <a:ext cx="2305118" cy="176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2384012"/>
            <a:ext cx="4712764" cy="3349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タイトル 1"/>
          <p:cNvSpPr>
            <a:spLocks noGrp="1"/>
          </p:cNvSpPr>
          <p:nvPr>
            <p:ph type="title"/>
          </p:nvPr>
        </p:nvSpPr>
        <p:spPr>
          <a:xfrm>
            <a:off x="2051720" y="116632"/>
            <a:ext cx="2736304" cy="1080120"/>
          </a:xfrm>
        </p:spPr>
        <p:txBody>
          <a:bodyPr>
            <a:normAutofit/>
          </a:bodyPr>
          <a:lstStyle/>
          <a:p>
            <a:r>
              <a:rPr kumimoji="1" lang="ja-JP" altLang="en-US" sz="3600" u="sng" dirty="0" smtClean="0">
                <a:effectLst/>
                <a:latin typeface="HGS創英ﾌﾟﾚｾﾞﾝｽEB" pitchFamily="18" charset="-128"/>
                <a:ea typeface="HGS創英ﾌﾟﾚｾﾞﾝｽEB" pitchFamily="18" charset="-128"/>
              </a:rPr>
              <a:t>初 島 上 陸</a:t>
            </a:r>
            <a:endParaRPr kumimoji="1" lang="ja-JP" altLang="en-US" sz="3600" u="sng" dirty="0">
              <a:effectLst/>
              <a:latin typeface="HGS創英ﾌﾟﾚｾﾞﾝｽEB" pitchFamily="18" charset="-128"/>
              <a:ea typeface="HGS創英ﾌﾟﾚｾﾞﾝｽEB" pitchFamily="18" charset="-128"/>
            </a:endParaRPr>
          </a:p>
        </p:txBody>
      </p:sp>
      <p:sp>
        <p:nvSpPr>
          <p:cNvPr id="8" name="テキスト ボックス 7"/>
          <p:cNvSpPr txBox="1"/>
          <p:nvPr/>
        </p:nvSpPr>
        <p:spPr>
          <a:xfrm>
            <a:off x="2895934" y="5736479"/>
            <a:ext cx="2016224" cy="646331"/>
          </a:xfrm>
          <a:prstGeom prst="rect">
            <a:avLst/>
          </a:prstGeom>
          <a:noFill/>
        </p:spPr>
        <p:txBody>
          <a:bodyPr wrap="square" rtlCol="0">
            <a:spAutoFit/>
          </a:bodyPr>
          <a:lstStyle/>
          <a:p>
            <a:r>
              <a:rPr kumimoji="1" lang="ja-JP" altLang="en-US" dirty="0" smtClean="0"/>
              <a:t>上陸記念集合写真</a:t>
            </a:r>
            <a:endParaRPr kumimoji="1" lang="en-US" altLang="ja-JP" dirty="0" smtClean="0"/>
          </a:p>
          <a:p>
            <a:r>
              <a:rPr lang="en-US" altLang="ja-JP" dirty="0" smtClean="0"/>
              <a:t>       2016.4.16</a:t>
            </a:r>
            <a:endParaRPr kumimoji="1" lang="ja-JP" altLang="en-US" dirty="0"/>
          </a:p>
        </p:txBody>
      </p:sp>
      <p:sp>
        <p:nvSpPr>
          <p:cNvPr id="9" name="正方形/長方形 8"/>
          <p:cNvSpPr/>
          <p:nvPr/>
        </p:nvSpPr>
        <p:spPr>
          <a:xfrm>
            <a:off x="1371404" y="1192502"/>
            <a:ext cx="6444208" cy="646331"/>
          </a:xfrm>
          <a:prstGeom prst="rect">
            <a:avLst/>
          </a:prstGeom>
        </p:spPr>
        <p:txBody>
          <a:bodyPr wrap="square">
            <a:spAutoFit/>
          </a:bodyPr>
          <a:lstStyle/>
          <a:p>
            <a:r>
              <a:rPr lang="ja-JP" altLang="en-US" dirty="0">
                <a:latin typeface="HGP創英角ｺﾞｼｯｸUB" pitchFamily="50" charset="-128"/>
                <a:ea typeface="HGP創英角ｺﾞｼｯｸUB" pitchFamily="50" charset="-128"/>
              </a:rPr>
              <a:t>一昨年から天気に恵まれず、３年越しとなった初島散策</a:t>
            </a:r>
            <a:r>
              <a:rPr lang="ja-JP" altLang="en-US" dirty="0" smtClean="0">
                <a:latin typeface="HGP創英角ｺﾞｼｯｸUB" pitchFamily="50" charset="-128"/>
                <a:ea typeface="HGP創英角ｺﾞｼｯｸUB" pitchFamily="50" charset="-128"/>
              </a:rPr>
              <a:t>を</a:t>
            </a:r>
            <a:endParaRPr lang="en-US" altLang="ja-JP" dirty="0" smtClean="0">
              <a:latin typeface="HGP創英角ｺﾞｼｯｸUB" pitchFamily="50" charset="-128"/>
              <a:ea typeface="HGP創英角ｺﾞｼｯｸUB" pitchFamily="50" charset="-128"/>
            </a:endParaRPr>
          </a:p>
          <a:p>
            <a:r>
              <a:rPr lang="ja-JP" altLang="en-US" dirty="0" smtClean="0">
                <a:latin typeface="HGP創英角ｺﾞｼｯｸUB" pitchFamily="50" charset="-128"/>
                <a:ea typeface="HGP創英角ｺﾞｼｯｸUB" pitchFamily="50" charset="-128"/>
              </a:rPr>
              <a:t>   ようやく実現</a:t>
            </a:r>
            <a:r>
              <a:rPr lang="ja-JP" altLang="en-US" dirty="0">
                <a:latin typeface="HGP創英角ｺﾞｼｯｸUB" pitchFamily="50" charset="-128"/>
                <a:ea typeface="HGP創英角ｺﾞｼｯｸUB" pitchFamily="50" charset="-128"/>
              </a:rPr>
              <a:t>する運びとなりました</a:t>
            </a:r>
            <a:r>
              <a:rPr lang="ja-JP" altLang="en-US" dirty="0" smtClean="0">
                <a:latin typeface="HGP創英角ｺﾞｼｯｸUB" pitchFamily="50" charset="-128"/>
                <a:ea typeface="HGP創英角ｺﾞｼｯｸUB" pitchFamily="50" charset="-128"/>
              </a:rPr>
              <a:t>。</a:t>
            </a:r>
            <a:endParaRPr lang="en-US" altLang="ja-JP" dirty="0">
              <a:latin typeface="HGP創英角ｺﾞｼｯｸUB" pitchFamily="50" charset="-128"/>
              <a:ea typeface="HGP創英角ｺﾞｼｯｸUB" pitchFamily="50" charset="-128"/>
            </a:endParaRPr>
          </a:p>
        </p:txBody>
      </p:sp>
      <p:pic>
        <p:nvPicPr>
          <p:cNvPr id="1026" name="Picture 2" descr="C:\Users\KK034.NT_SERVER10\Desktop\熱海　Ⅲ\P416013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414575">
            <a:off x="7335615" y="4169739"/>
            <a:ext cx="975183" cy="1251358"/>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7888746" y="4388767"/>
            <a:ext cx="665256" cy="246221"/>
          </a:xfrm>
          <a:prstGeom prst="rect">
            <a:avLst/>
          </a:prstGeom>
          <a:noFill/>
        </p:spPr>
        <p:txBody>
          <a:bodyPr wrap="square" rtlCol="0">
            <a:spAutoFit/>
          </a:bodyPr>
          <a:lstStyle/>
          <a:p>
            <a:r>
              <a:rPr kumimoji="1" lang="ja-JP" altLang="en-US" sz="1000" dirty="0" smtClean="0">
                <a:solidFill>
                  <a:schemeClr val="accent2">
                    <a:lumMod val="20000"/>
                    <a:lumOff val="80000"/>
                  </a:schemeClr>
                </a:solidFill>
                <a:latin typeface="HGP創英角ﾎﾟｯﾌﾟ体" pitchFamily="50" charset="-128"/>
                <a:ea typeface="HGP創英角ﾎﾟｯﾌﾟ体" pitchFamily="50" charset="-128"/>
              </a:rPr>
              <a:t>迷子？</a:t>
            </a:r>
            <a:endParaRPr kumimoji="1" lang="ja-JP" altLang="en-US" sz="1000" dirty="0">
              <a:solidFill>
                <a:schemeClr val="accent2">
                  <a:lumMod val="20000"/>
                  <a:lumOff val="80000"/>
                </a:schemeClr>
              </a:solidFill>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259068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315510" y="1196752"/>
            <a:ext cx="7648978" cy="1440160"/>
          </a:xfrm>
        </p:spPr>
        <p:txBody>
          <a:bodyPr>
            <a:normAutofit fontScale="70000" lnSpcReduction="20000"/>
          </a:bodyPr>
          <a:lstStyle/>
          <a:p>
            <a:pPr marL="0" indent="0">
              <a:buNone/>
            </a:pPr>
            <a:endParaRPr kumimoji="1" lang="en-US" altLang="ja-JP" sz="2000" dirty="0" smtClean="0"/>
          </a:p>
          <a:p>
            <a:r>
              <a:rPr lang="ja-JP" altLang="en-US" sz="2300" dirty="0" smtClean="0">
                <a:latin typeface="HGP創英角ｺﾞｼｯｸUB" pitchFamily="50" charset="-128"/>
                <a:ea typeface="HGP創英角ｺﾞｼｯｸUB" pitchFamily="50" charset="-128"/>
              </a:rPr>
              <a:t>上陸後、すぐに夕食の事を考慮して早めの昼食</a:t>
            </a:r>
            <a:endParaRPr lang="en-US" altLang="ja-JP" sz="2300" dirty="0" smtClean="0">
              <a:latin typeface="HGP創英角ｺﾞｼｯｸUB" pitchFamily="50" charset="-128"/>
              <a:ea typeface="HGP創英角ｺﾞｼｯｸUB" pitchFamily="50" charset="-128"/>
            </a:endParaRPr>
          </a:p>
          <a:p>
            <a:r>
              <a:rPr kumimoji="1" lang="ja-JP" altLang="en-US" sz="2300" dirty="0" smtClean="0">
                <a:latin typeface="HGP創英角ｺﾞｼｯｸUB" pitchFamily="50" charset="-128"/>
                <a:ea typeface="HGP創英角ｺﾞｼｯｸUB" pitchFamily="50" charset="-128"/>
              </a:rPr>
              <a:t>定食屋の呼び込みに負けず、モギの臭覚に任せ店決定。→食事処おおや</a:t>
            </a:r>
            <a:endParaRPr kumimoji="1" lang="en-US" altLang="ja-JP" sz="2300" dirty="0" smtClean="0">
              <a:latin typeface="HGP創英角ｺﾞｼｯｸUB" pitchFamily="50" charset="-128"/>
              <a:ea typeface="HGP創英角ｺﾞｼｯｸUB" pitchFamily="50" charset="-128"/>
            </a:endParaRPr>
          </a:p>
          <a:p>
            <a:endParaRPr lang="en-US" altLang="ja-JP" sz="2000" dirty="0"/>
          </a:p>
          <a:p>
            <a:r>
              <a:rPr kumimoji="1" lang="ja-JP" altLang="en-US" sz="2900" dirty="0" smtClean="0">
                <a:latin typeface="HGP創英角ｺﾞｼｯｸUB" pitchFamily="50" charset="-128"/>
                <a:ea typeface="HGP創英角ｺﾞｼｯｸUB" pitchFamily="50" charset="-128"/>
              </a:rPr>
              <a:t>１０名中９名がオーダーした金目煮つけを尻目に、ひとり→</a:t>
            </a:r>
            <a:r>
              <a:rPr kumimoji="1" lang="ja-JP" altLang="en-US" sz="2900" b="1" dirty="0" smtClean="0">
                <a:latin typeface="HGP創英角ｺﾞｼｯｸUB" pitchFamily="50" charset="-128"/>
                <a:ea typeface="HGP創英角ｺﾞｼｯｸUB" pitchFamily="50" charset="-128"/>
              </a:rPr>
              <a:t>サザエ丼</a:t>
            </a:r>
            <a:endParaRPr kumimoji="1" lang="ja-JP" altLang="en-US" sz="2900" b="1" dirty="0">
              <a:latin typeface="HGP創英角ｺﾞｼｯｸUB" pitchFamily="50" charset="-128"/>
              <a:ea typeface="HGP創英角ｺﾞｼｯｸUB" pitchFamily="50" charset="-128"/>
            </a:endParaRPr>
          </a:p>
        </p:txBody>
      </p:sp>
      <p:pic>
        <p:nvPicPr>
          <p:cNvPr id="2050" name="Picture 2" descr="C:\Users\KK034.NT_SERVER10\Desktop\熱海　Ⅲ\サザエ丼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2905061"/>
            <a:ext cx="216024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8978" y="2905061"/>
            <a:ext cx="2832982" cy="2049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4616532"/>
            <a:ext cx="2520280" cy="1932525"/>
          </a:xfrm>
          <a:prstGeom prst="rect">
            <a:avLst/>
          </a:prstGeom>
          <a:noFill/>
          <a:ln>
            <a:noFill/>
          </a:ln>
          <a:extLst/>
        </p:spPr>
      </p:pic>
      <p:sp>
        <p:nvSpPr>
          <p:cNvPr id="5" name="タイトル 4"/>
          <p:cNvSpPr>
            <a:spLocks noGrp="1"/>
          </p:cNvSpPr>
          <p:nvPr>
            <p:ph type="title"/>
          </p:nvPr>
        </p:nvSpPr>
        <p:spPr>
          <a:xfrm>
            <a:off x="1435608" y="274638"/>
            <a:ext cx="4360528" cy="778098"/>
          </a:xfrm>
        </p:spPr>
        <p:txBody>
          <a:bodyPr>
            <a:normAutofit/>
          </a:bodyPr>
          <a:lstStyle/>
          <a:p>
            <a:r>
              <a:rPr lang="ja-JP" altLang="en-US" sz="3600" dirty="0" smtClean="0">
                <a:effectLst>
                  <a:outerShdw blurRad="38100" dist="38100" dir="2700000" algn="tl">
                    <a:srgbClr val="000000">
                      <a:alpha val="43137"/>
                    </a:srgbClr>
                  </a:outerShdw>
                </a:effectLst>
                <a:latin typeface="HGS創英ﾌﾟﾚｾﾞﾝｽEB" pitchFamily="18" charset="-128"/>
                <a:ea typeface="HGS創英ﾌﾟﾚｾﾞﾝｽEB" pitchFamily="18" charset="-128"/>
              </a:rPr>
              <a:t>お昼ですよー。</a:t>
            </a:r>
            <a:endParaRPr kumimoji="1" lang="ja-JP" altLang="en-US" sz="3600" dirty="0">
              <a:effectLst>
                <a:outerShdw blurRad="38100" dist="38100" dir="2700000" algn="tl">
                  <a:srgbClr val="000000">
                    <a:alpha val="43137"/>
                  </a:srgbClr>
                </a:outerShdw>
              </a:effectLst>
              <a:latin typeface="HGS創英ﾌﾟﾚｾﾞﾝｽEB" pitchFamily="18" charset="-128"/>
              <a:ea typeface="HGS創英ﾌﾟﾚｾﾞﾝｽEB" pitchFamily="18" charset="-128"/>
            </a:endParaRPr>
          </a:p>
        </p:txBody>
      </p:sp>
      <p:sp>
        <p:nvSpPr>
          <p:cNvPr id="6" name="テキスト ボックス 5"/>
          <p:cNvSpPr txBox="1"/>
          <p:nvPr/>
        </p:nvSpPr>
        <p:spPr>
          <a:xfrm>
            <a:off x="6932007" y="5066161"/>
            <a:ext cx="1584176" cy="276999"/>
          </a:xfrm>
          <a:prstGeom prst="rect">
            <a:avLst/>
          </a:prstGeom>
          <a:noFill/>
        </p:spPr>
        <p:txBody>
          <a:bodyPr wrap="square" rtlCol="0">
            <a:spAutoFit/>
          </a:bodyPr>
          <a:lstStyle/>
          <a:p>
            <a:r>
              <a:rPr kumimoji="1" lang="ja-JP" altLang="en-US" sz="1200" dirty="0" smtClean="0"/>
              <a:t>撮影：</a:t>
            </a:r>
            <a:r>
              <a:rPr kumimoji="1" lang="ja-JP" altLang="en-US" sz="1200" dirty="0" err="1" smtClean="0"/>
              <a:t>さざえ楠</a:t>
            </a:r>
            <a:r>
              <a:rPr kumimoji="1" lang="ja-JP" altLang="en-US" sz="1200" dirty="0" smtClean="0"/>
              <a:t>山</a:t>
            </a:r>
            <a:endParaRPr kumimoji="1" lang="ja-JP" altLang="en-US" sz="1200" dirty="0"/>
          </a:p>
        </p:txBody>
      </p:sp>
    </p:spTree>
    <p:extLst>
      <p:ext uri="{BB962C8B-B14F-4D97-AF65-F5344CB8AC3E}">
        <p14:creationId xmlns:p14="http://schemas.microsoft.com/office/powerpoint/2010/main" val="3727008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638"/>
            <a:ext cx="2820996" cy="1000293"/>
          </a:xfrm>
        </p:spPr>
        <p:txBody>
          <a:bodyPr>
            <a:normAutofit/>
          </a:bodyPr>
          <a:lstStyle/>
          <a:p>
            <a:r>
              <a:rPr kumimoji="1" lang="ja-JP" altLang="en-US" sz="3200" dirty="0" smtClean="0"/>
              <a:t>島 内 散 策</a:t>
            </a:r>
            <a:endParaRPr kumimoji="1" lang="ja-JP" altLang="en-US" sz="32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557" y="4221088"/>
            <a:ext cx="3527520" cy="235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3257" y="404664"/>
            <a:ext cx="1318050" cy="875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9979" y="1899354"/>
            <a:ext cx="1749724" cy="1457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070" y="1865394"/>
            <a:ext cx="1794956" cy="1347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1296813" y="1280620"/>
            <a:ext cx="6615470" cy="584775"/>
          </a:xfrm>
          <a:prstGeom prst="rect">
            <a:avLst/>
          </a:prstGeom>
          <a:noFill/>
        </p:spPr>
        <p:txBody>
          <a:bodyPr wrap="square" rtlCol="0">
            <a:spAutoFit/>
          </a:bodyPr>
          <a:lstStyle/>
          <a:p>
            <a:r>
              <a:rPr lang="ja-JP" altLang="en-US" sz="1600" dirty="0"/>
              <a:t>今年は「お宮の松」で</a:t>
            </a:r>
            <a:r>
              <a:rPr lang="ja-JP" altLang="en-US" sz="1600" dirty="0" smtClean="0"/>
              <a:t>なく「</a:t>
            </a:r>
            <a:r>
              <a:rPr lang="ja-JP" altLang="en-US" sz="1600" dirty="0" smtClean="0">
                <a:solidFill>
                  <a:srgbClr val="C00000"/>
                </a:solidFill>
              </a:rPr>
              <a:t>お初の松</a:t>
            </a:r>
            <a:r>
              <a:rPr lang="ja-JP" altLang="en-US" sz="1600" dirty="0" smtClean="0"/>
              <a:t>」からです。</a:t>
            </a:r>
            <a:endParaRPr lang="en-US" altLang="ja-JP" sz="1600" dirty="0" smtClean="0"/>
          </a:p>
          <a:p>
            <a:r>
              <a:rPr lang="ja-JP" altLang="en-US" sz="1600" dirty="0" smtClean="0"/>
              <a:t>　　島</a:t>
            </a:r>
            <a:r>
              <a:rPr lang="ja-JP" altLang="en-US" sz="1600" dirty="0"/>
              <a:t>の美しい娘、お初の悲恋の物語が遺された</a:t>
            </a:r>
            <a:r>
              <a:rPr lang="ja-JP" altLang="en-US" sz="1600" dirty="0" smtClean="0"/>
              <a:t>松だそうです。</a:t>
            </a:r>
            <a:endParaRPr kumimoji="1" lang="ja-JP" altLang="en-US" sz="1600" dirty="0"/>
          </a:p>
        </p:txBody>
      </p:sp>
      <p:sp>
        <p:nvSpPr>
          <p:cNvPr id="6" name="テキスト ボックス 5"/>
          <p:cNvSpPr txBox="1"/>
          <p:nvPr/>
        </p:nvSpPr>
        <p:spPr>
          <a:xfrm>
            <a:off x="1295776" y="3003554"/>
            <a:ext cx="3875719" cy="1508105"/>
          </a:xfrm>
          <a:prstGeom prst="rect">
            <a:avLst/>
          </a:prstGeom>
          <a:noFill/>
        </p:spPr>
        <p:txBody>
          <a:bodyPr wrap="square" rtlCol="0">
            <a:spAutoFit/>
          </a:bodyPr>
          <a:lstStyle/>
          <a:p>
            <a:r>
              <a:rPr lang="ja-JP" altLang="en-US" sz="1400" dirty="0">
                <a:latin typeface="+mj-ea"/>
                <a:ea typeface="+mj-ea"/>
              </a:rPr>
              <a:t>初木神社　　</a:t>
            </a:r>
            <a:endParaRPr lang="en-US" altLang="ja-JP" sz="1400" dirty="0">
              <a:latin typeface="+mj-ea"/>
              <a:ea typeface="+mj-ea"/>
            </a:endParaRPr>
          </a:p>
          <a:p>
            <a:r>
              <a:rPr lang="ja-JP" altLang="en-US" sz="1400" dirty="0">
                <a:latin typeface="+mj-ea"/>
                <a:ea typeface="+mj-ea"/>
              </a:rPr>
              <a:t>孝昭帝の御代に島に漂着した初木姫が祀られており、初木姫を巡る様々な物語が残されています。</a:t>
            </a:r>
            <a:endParaRPr lang="en-US" altLang="ja-JP" sz="1400" dirty="0">
              <a:latin typeface="+mj-ea"/>
              <a:ea typeface="+mj-ea"/>
            </a:endParaRPr>
          </a:p>
          <a:p>
            <a:r>
              <a:rPr lang="ja-JP" altLang="en-US" dirty="0"/>
              <a:t/>
            </a:r>
            <a:br>
              <a:rPr lang="ja-JP" altLang="en-US" dirty="0"/>
            </a:br>
            <a:endParaRPr lang="ja-JP" altLang="en-US" dirty="0"/>
          </a:p>
        </p:txBody>
      </p:sp>
      <p:pic>
        <p:nvPicPr>
          <p:cNvPr id="9" name="Picture 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80" y="3901373"/>
            <a:ext cx="3454365" cy="2671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0540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51720" y="24165"/>
            <a:ext cx="3928480" cy="1066130"/>
          </a:xfrm>
        </p:spPr>
        <p:txBody>
          <a:bodyPr>
            <a:normAutofit/>
          </a:bodyPr>
          <a:lstStyle/>
          <a:p>
            <a:r>
              <a:rPr kumimoji="1" lang="ja-JP" altLang="en-US" sz="3600" dirty="0" smtClean="0"/>
              <a:t>憩いの広場</a:t>
            </a:r>
            <a:endParaRPr kumimoji="1" lang="ja-JP" altLang="en-US" sz="3600" dirty="0"/>
          </a:p>
        </p:txBody>
      </p:sp>
      <p:sp>
        <p:nvSpPr>
          <p:cNvPr id="4" name="コンテンツ プレースホルダー 3"/>
          <p:cNvSpPr>
            <a:spLocks noGrp="1"/>
          </p:cNvSpPr>
          <p:nvPr>
            <p:ph idx="1"/>
          </p:nvPr>
        </p:nvSpPr>
        <p:spPr>
          <a:xfrm>
            <a:off x="1080841" y="980728"/>
            <a:ext cx="7270350" cy="504056"/>
          </a:xfrm>
        </p:spPr>
        <p:txBody>
          <a:bodyPr>
            <a:normAutofit/>
          </a:bodyPr>
          <a:lstStyle/>
          <a:p>
            <a:r>
              <a:rPr kumimoji="1" lang="ja-JP" altLang="en-US" sz="1800" dirty="0" smtClean="0">
                <a:latin typeface="HGP創英角ｺﾞｼｯｸUB" pitchFamily="50" charset="-128"/>
                <a:ea typeface="HGP創英角ｺﾞｼｯｸUB" pitchFamily="50" charset="-128"/>
              </a:rPr>
              <a:t>モギ女史の足がパンクした為、休憩がてら撮影会となりました。</a:t>
            </a:r>
            <a:endParaRPr kumimoji="1" lang="ja-JP" altLang="en-US" sz="1800" dirty="0">
              <a:latin typeface="HGP創英角ｺﾞｼｯｸUB" pitchFamily="50" charset="-128"/>
              <a:ea typeface="HGP創英角ｺﾞｼｯｸUB" pitchFamily="50" charset="-128"/>
            </a:endParaRPr>
          </a:p>
        </p:txBody>
      </p:sp>
      <p:pic>
        <p:nvPicPr>
          <p:cNvPr id="3075" name="Picture 3" descr="C:\Users\KK034.NT_SERVER10\Desktop\熱海　Ⅲ\imag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616002"/>
            <a:ext cx="2448272" cy="129685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5441" y="4882251"/>
            <a:ext cx="2358532" cy="1201650"/>
          </a:xfrm>
          <a:prstGeom prst="rect">
            <a:avLst/>
          </a:prstGeom>
          <a:noFill/>
          <a:ln>
            <a:noFill/>
          </a:ln>
        </p:spPr>
      </p:pic>
      <p:pic>
        <p:nvPicPr>
          <p:cNvPr id="6" name="Picture 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2574" y="3467218"/>
            <a:ext cx="2358532" cy="1236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9808" y="1484784"/>
            <a:ext cx="125110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1536" y="2383004"/>
            <a:ext cx="1580074" cy="2203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81030" y="4882251"/>
            <a:ext cx="1695450" cy="1271270"/>
          </a:xfrm>
          <a:prstGeom prst="rect">
            <a:avLst/>
          </a:prstGeom>
          <a:noFill/>
          <a:ln>
            <a:noFill/>
          </a:ln>
          <a:extLst/>
        </p:spPr>
      </p:pic>
      <p:pic>
        <p:nvPicPr>
          <p:cNvPr id="11" name="Picture 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8183" y="4860143"/>
            <a:ext cx="1807175" cy="1293378"/>
          </a:xfrm>
          <a:prstGeom prst="rect">
            <a:avLst/>
          </a:prstGeom>
          <a:noFill/>
          <a:ln>
            <a:noFill/>
          </a:ln>
          <a:extLst/>
        </p:spPr>
      </p:pic>
      <p:sp>
        <p:nvSpPr>
          <p:cNvPr id="3" name="テキスト ボックス 2"/>
          <p:cNvSpPr txBox="1"/>
          <p:nvPr/>
        </p:nvSpPr>
        <p:spPr>
          <a:xfrm>
            <a:off x="4465721" y="6247056"/>
            <a:ext cx="3221517" cy="307777"/>
          </a:xfrm>
          <a:prstGeom prst="rect">
            <a:avLst/>
          </a:prstGeom>
          <a:noFill/>
        </p:spPr>
        <p:txBody>
          <a:bodyPr wrap="square" rtlCol="0">
            <a:spAutoFit/>
          </a:bodyPr>
          <a:lstStyle/>
          <a:p>
            <a:r>
              <a:rPr kumimoji="1" lang="ja-JP" altLang="en-US" sz="1400" dirty="0" smtClean="0">
                <a:latin typeface="+mj-ea"/>
                <a:ea typeface="+mj-ea"/>
              </a:rPr>
              <a:t>アジアンガーデンでティータイム</a:t>
            </a:r>
            <a:endParaRPr kumimoji="1" lang="ja-JP" altLang="en-US" sz="1400" dirty="0">
              <a:latin typeface="+mj-ea"/>
              <a:ea typeface="+mj-ea"/>
            </a:endParaRPr>
          </a:p>
        </p:txBody>
      </p:sp>
      <p:sp>
        <p:nvSpPr>
          <p:cNvPr id="8" name="テキスト ボックス 7"/>
          <p:cNvSpPr txBox="1"/>
          <p:nvPr/>
        </p:nvSpPr>
        <p:spPr>
          <a:xfrm>
            <a:off x="940957" y="2918905"/>
            <a:ext cx="4819879" cy="430887"/>
          </a:xfrm>
          <a:prstGeom prst="rect">
            <a:avLst/>
          </a:prstGeom>
          <a:noFill/>
        </p:spPr>
        <p:txBody>
          <a:bodyPr wrap="square" rtlCol="0">
            <a:spAutoFit/>
          </a:bodyPr>
          <a:lstStyle/>
          <a:p>
            <a:r>
              <a:rPr kumimoji="1" lang="ja-JP" altLang="en-US" sz="1100" dirty="0" smtClean="0">
                <a:latin typeface="+mj-ea"/>
                <a:ea typeface="+mj-ea"/>
              </a:rPr>
              <a:t>カメラマン「ハァーイ</a:t>
            </a:r>
            <a:r>
              <a:rPr kumimoji="1" lang="ja-JP" altLang="en-US" sz="1100" dirty="0" err="1" smtClean="0">
                <a:latin typeface="+mj-ea"/>
                <a:ea typeface="+mj-ea"/>
              </a:rPr>
              <a:t>笑って笑って</a:t>
            </a:r>
            <a:r>
              <a:rPr kumimoji="1" lang="ja-JP" altLang="en-US" sz="1100" dirty="0" smtClean="0">
                <a:latin typeface="+mj-ea"/>
                <a:ea typeface="+mj-ea"/>
              </a:rPr>
              <a:t>スマイル。イイねイイね。チョイ右。　</a:t>
            </a:r>
            <a:endParaRPr kumimoji="1" lang="en-US" altLang="ja-JP" sz="1100" dirty="0" smtClean="0">
              <a:latin typeface="+mj-ea"/>
              <a:ea typeface="+mj-ea"/>
            </a:endParaRPr>
          </a:p>
          <a:p>
            <a:r>
              <a:rPr kumimoji="1" lang="ja-JP" altLang="en-US" sz="1100" dirty="0" smtClean="0">
                <a:latin typeface="+mj-ea"/>
                <a:ea typeface="+mj-ea"/>
              </a:rPr>
              <a:t>モデル：「ウンもー、ちゃんと撮ってネ。」　カシャッ！</a:t>
            </a:r>
            <a:endParaRPr kumimoji="1" lang="ja-JP" altLang="en-US" sz="1100" dirty="0">
              <a:latin typeface="+mj-ea"/>
              <a:ea typeface="+mj-ea"/>
            </a:endParaRPr>
          </a:p>
        </p:txBody>
      </p:sp>
      <p:sp>
        <p:nvSpPr>
          <p:cNvPr id="12" name="テキスト ボックス 11"/>
          <p:cNvSpPr txBox="1"/>
          <p:nvPr/>
        </p:nvSpPr>
        <p:spPr>
          <a:xfrm>
            <a:off x="1696573" y="6108557"/>
            <a:ext cx="1800202" cy="276999"/>
          </a:xfrm>
          <a:prstGeom prst="rect">
            <a:avLst/>
          </a:prstGeom>
          <a:noFill/>
        </p:spPr>
        <p:txBody>
          <a:bodyPr wrap="square" rtlCol="0">
            <a:spAutoFit/>
          </a:bodyPr>
          <a:lstStyle/>
          <a:p>
            <a:r>
              <a:rPr kumimoji="1" lang="ja-JP" altLang="en-US" sz="1200" dirty="0" smtClean="0">
                <a:latin typeface="+mj-ea"/>
                <a:ea typeface="+mj-ea"/>
              </a:rPr>
              <a:t>マカベ夫人と。</a:t>
            </a:r>
            <a:endParaRPr kumimoji="1" lang="ja-JP" altLang="en-US" sz="1200" dirty="0">
              <a:latin typeface="+mj-ea"/>
              <a:ea typeface="+mj-ea"/>
            </a:endParaRPr>
          </a:p>
        </p:txBody>
      </p:sp>
      <p:sp>
        <p:nvSpPr>
          <p:cNvPr id="13" name="テキスト ボックス 12"/>
          <p:cNvSpPr txBox="1"/>
          <p:nvPr/>
        </p:nvSpPr>
        <p:spPr>
          <a:xfrm>
            <a:off x="7409808" y="3752815"/>
            <a:ext cx="1251102" cy="430887"/>
          </a:xfrm>
          <a:prstGeom prst="rect">
            <a:avLst/>
          </a:prstGeom>
          <a:noFill/>
        </p:spPr>
        <p:txBody>
          <a:bodyPr wrap="square" rtlCol="0">
            <a:spAutoFit/>
          </a:bodyPr>
          <a:lstStyle/>
          <a:p>
            <a:r>
              <a:rPr kumimoji="1" lang="ja-JP" altLang="en-US" sz="1100" dirty="0" smtClean="0"/>
              <a:t>けっこうな坂道。歩いた。</a:t>
            </a:r>
            <a:endParaRPr kumimoji="1" lang="ja-JP" altLang="en-US" sz="1100" dirty="0"/>
          </a:p>
        </p:txBody>
      </p:sp>
      <p:sp>
        <p:nvSpPr>
          <p:cNvPr id="14" name="テキスト ボックス 13"/>
          <p:cNvSpPr txBox="1"/>
          <p:nvPr/>
        </p:nvSpPr>
        <p:spPr>
          <a:xfrm>
            <a:off x="8035358" y="5291388"/>
            <a:ext cx="1051507" cy="430887"/>
          </a:xfrm>
          <a:prstGeom prst="rect">
            <a:avLst/>
          </a:prstGeom>
          <a:noFill/>
        </p:spPr>
        <p:txBody>
          <a:bodyPr wrap="square" rtlCol="0">
            <a:spAutoFit/>
          </a:bodyPr>
          <a:lstStyle/>
          <a:p>
            <a:r>
              <a:rPr kumimoji="1" lang="ja-JP" altLang="en-US" sz="1100" dirty="0" smtClean="0">
                <a:solidFill>
                  <a:srgbClr val="FF0000"/>
                </a:solidFill>
                <a:latin typeface="HGS創英角ﾎﾟｯﾌﾟ体" pitchFamily="50" charset="-128"/>
                <a:ea typeface="HGS創英角ﾎﾟｯﾌﾟ体" pitchFamily="50" charset="-128"/>
              </a:rPr>
              <a:t>禁断のコーラ</a:t>
            </a:r>
            <a:r>
              <a:rPr kumimoji="1" lang="ja-JP" altLang="en-US" sz="1100" dirty="0" smtClean="0">
                <a:solidFill>
                  <a:srgbClr val="FF0000"/>
                </a:solidFill>
                <a:latin typeface="HGS創英角ﾎﾟｯﾌﾟ体" pitchFamily="50" charset="-128"/>
                <a:ea typeface="HGS創英角ﾎﾟｯﾌﾟ体" pitchFamily="50" charset="-128"/>
              </a:rPr>
              <a:t>　</a:t>
            </a:r>
            <a:r>
              <a:rPr kumimoji="1" lang="ja-JP" altLang="en-US" sz="1100" dirty="0" smtClean="0">
                <a:solidFill>
                  <a:srgbClr val="FF0000"/>
                </a:solidFill>
                <a:latin typeface="HGS創英角ﾎﾟｯﾌﾟ体" pitchFamily="50" charset="-128"/>
                <a:ea typeface="HGS創英角ﾎﾟｯﾌﾟ体" pitchFamily="50" charset="-128"/>
              </a:rPr>
              <a:t>　　　　　　　　　発見</a:t>
            </a:r>
            <a:r>
              <a:rPr kumimoji="1" lang="ja-JP" altLang="en-US" sz="1100" dirty="0" smtClean="0">
                <a:solidFill>
                  <a:srgbClr val="FF0000"/>
                </a:solidFill>
                <a:latin typeface="HGS創英角ﾎﾟｯﾌﾟ体" pitchFamily="50" charset="-128"/>
                <a:ea typeface="HGS創英角ﾎﾟｯﾌﾟ体" pitchFamily="50" charset="-128"/>
              </a:rPr>
              <a:t>！</a:t>
            </a:r>
            <a:endParaRPr kumimoji="1" lang="ja-JP" altLang="en-US" sz="1100" dirty="0">
              <a:solidFill>
                <a:srgbClr val="FF0000"/>
              </a:solidFill>
              <a:latin typeface="HGS創英角ﾎﾟｯﾌﾟ体" pitchFamily="50" charset="-128"/>
              <a:ea typeface="HGS創英角ﾎﾟｯﾌﾟ体" pitchFamily="50" charset="-128"/>
            </a:endParaRPr>
          </a:p>
        </p:txBody>
      </p:sp>
      <p:cxnSp>
        <p:nvCxnSpPr>
          <p:cNvPr id="16" name="直線矢印コネクタ 15"/>
          <p:cNvCxnSpPr>
            <a:stCxn id="14" idx="1"/>
          </p:cNvCxnSpPr>
          <p:nvPr/>
        </p:nvCxnSpPr>
        <p:spPr>
          <a:xfrm flipH="1">
            <a:off x="7370536" y="5506832"/>
            <a:ext cx="664822" cy="36320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75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1411" y="260648"/>
            <a:ext cx="4264524" cy="778098"/>
          </a:xfrm>
        </p:spPr>
        <p:txBody>
          <a:bodyPr>
            <a:normAutofit/>
          </a:bodyPr>
          <a:lstStyle/>
          <a:p>
            <a:r>
              <a:rPr kumimoji="1" lang="ja-JP" altLang="en-US" sz="3200" dirty="0" smtClean="0"/>
              <a:t>散策　後半：</a:t>
            </a:r>
            <a:endParaRPr kumimoji="1" lang="ja-JP" altLang="en-US" sz="3200" dirty="0"/>
          </a:p>
        </p:txBody>
      </p:sp>
      <p:sp>
        <p:nvSpPr>
          <p:cNvPr id="3" name="コンテンツ プレースホルダー 2"/>
          <p:cNvSpPr>
            <a:spLocks noGrp="1"/>
          </p:cNvSpPr>
          <p:nvPr>
            <p:ph idx="1"/>
          </p:nvPr>
        </p:nvSpPr>
        <p:spPr>
          <a:xfrm>
            <a:off x="513408" y="3068960"/>
            <a:ext cx="7632848" cy="5280182"/>
          </a:xfrm>
        </p:spPr>
        <p:txBody>
          <a:bodyPr>
            <a:normAutofit/>
          </a:bodyPr>
          <a:lstStyle/>
          <a:p>
            <a:r>
              <a:rPr lang="ja-JP" altLang="en-US" sz="1600" dirty="0" smtClean="0"/>
              <a:t>　　　　　　　　　　　　</a:t>
            </a:r>
            <a:endParaRPr kumimoji="1" lang="en-US" altLang="ja-JP" sz="1600" dirty="0">
              <a:latin typeface="ＭＳ ゴシック" pitchFamily="49" charset="-128"/>
              <a:ea typeface="ＭＳ ゴシック" pitchFamily="49" charset="-128"/>
            </a:endParaRPr>
          </a:p>
          <a:p>
            <a:pPr marL="0" indent="0">
              <a:buNone/>
            </a:pPr>
            <a:endParaRPr lang="en-US" altLang="ja-JP" sz="1600" dirty="0" smtClean="0"/>
          </a:p>
          <a:p>
            <a:pPr marL="0" indent="0">
              <a:buNone/>
            </a:pPr>
            <a:endParaRPr lang="en-US" altLang="ja-JP" sz="1600" dirty="0" smtClean="0"/>
          </a:p>
          <a:p>
            <a:pPr marL="0" indent="0">
              <a:buNone/>
            </a:pPr>
            <a:r>
              <a:rPr lang="ja-JP" altLang="en-US" sz="1600" dirty="0"/>
              <a:t>　</a:t>
            </a:r>
            <a:endParaRPr kumimoji="1" lang="ja-JP" altLang="en-US" sz="1600" dirty="0">
              <a:latin typeface="ＭＳ ゴシック" pitchFamily="49" charset="-128"/>
              <a:ea typeface="ＭＳ ゴシック" pitchFamily="49"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080" y="1247640"/>
            <a:ext cx="1937320" cy="1356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730" y="3294276"/>
            <a:ext cx="2232248" cy="1430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C:\Users\KK034.NT_SERVER10\Desktop\熱海　Ⅲ\P41601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8454" y="3294275"/>
            <a:ext cx="4129970" cy="2918623"/>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4141205" y="1650426"/>
            <a:ext cx="4572000" cy="738664"/>
          </a:xfrm>
          <a:prstGeom prst="rect">
            <a:avLst/>
          </a:prstGeom>
        </p:spPr>
        <p:txBody>
          <a:bodyPr>
            <a:spAutoFit/>
          </a:bodyPr>
          <a:lstStyle/>
          <a:p>
            <a:r>
              <a:rPr lang="ja-JP" altLang="en-US" sz="1400" dirty="0">
                <a:latin typeface="HGP創英ﾌﾟﾚｾﾞﾝｽEB" pitchFamily="18" charset="-128"/>
                <a:ea typeface="HGP創英ﾌﾟﾚｾﾞﾝｽEB" pitchFamily="18" charset="-128"/>
              </a:rPr>
              <a:t>初島灯台は、昭和３４年３月２５日に設置点灯されました。本来の役目は気象、海象の厳しい相模湾を航行する船舶や、付近海域で操業する漁船の大切な「道しる</a:t>
            </a:r>
            <a:r>
              <a:rPr lang="ja-JP" altLang="en-US" sz="1400" dirty="0" err="1">
                <a:latin typeface="HGP創英ﾌﾟﾚｾﾞﾝｽEB" pitchFamily="18" charset="-128"/>
                <a:ea typeface="HGP創英ﾌﾟﾚｾﾞﾝｽEB" pitchFamily="18" charset="-128"/>
              </a:rPr>
              <a:t>べ</a:t>
            </a:r>
            <a:r>
              <a:rPr lang="ja-JP" altLang="en-US" sz="1400" dirty="0">
                <a:latin typeface="HGP創英ﾌﾟﾚｾﾞﾝｽEB" pitchFamily="18" charset="-128"/>
                <a:ea typeface="HGP創英ﾌﾟﾚｾﾞﾝｽEB" pitchFamily="18" charset="-128"/>
              </a:rPr>
              <a:t>」</a:t>
            </a:r>
            <a:endParaRPr lang="en-US" altLang="ja-JP" sz="1400" dirty="0">
              <a:latin typeface="HGP創英ﾌﾟﾚｾﾞﾝｽEB" pitchFamily="18" charset="-128"/>
              <a:ea typeface="HGP創英ﾌﾟﾚｾﾞﾝｽEB" pitchFamily="18" charset="-128"/>
            </a:endParaRPr>
          </a:p>
        </p:txBody>
      </p:sp>
      <p:sp>
        <p:nvSpPr>
          <p:cNvPr id="5" name="正方形/長方形 4"/>
          <p:cNvSpPr/>
          <p:nvPr/>
        </p:nvSpPr>
        <p:spPr>
          <a:xfrm>
            <a:off x="4181318" y="1247640"/>
            <a:ext cx="1005403" cy="338554"/>
          </a:xfrm>
          <a:prstGeom prst="rect">
            <a:avLst/>
          </a:prstGeom>
        </p:spPr>
        <p:txBody>
          <a:bodyPr wrap="none">
            <a:spAutoFit/>
          </a:bodyPr>
          <a:lstStyle/>
          <a:p>
            <a:r>
              <a:rPr lang="ja-JP" altLang="en-US" sz="1600" dirty="0" smtClean="0"/>
              <a:t>初島</a:t>
            </a:r>
            <a:r>
              <a:rPr lang="ja-JP" altLang="en-US" sz="1600" dirty="0"/>
              <a:t>灯台</a:t>
            </a:r>
            <a:endParaRPr lang="en-US" altLang="ja-JP" sz="1600" dirty="0"/>
          </a:p>
        </p:txBody>
      </p:sp>
      <p:sp>
        <p:nvSpPr>
          <p:cNvPr id="6" name="正方形/長方形 5"/>
          <p:cNvSpPr/>
          <p:nvPr/>
        </p:nvSpPr>
        <p:spPr>
          <a:xfrm>
            <a:off x="1361706" y="2924944"/>
            <a:ext cx="1002190" cy="369332"/>
          </a:xfrm>
          <a:prstGeom prst="rect">
            <a:avLst/>
          </a:prstGeom>
        </p:spPr>
        <p:txBody>
          <a:bodyPr wrap="square">
            <a:spAutoFit/>
          </a:bodyPr>
          <a:lstStyle/>
          <a:p>
            <a:r>
              <a:rPr lang="ja-JP" altLang="en-US" sz="1600" dirty="0" smtClean="0"/>
              <a:t>竜</a:t>
            </a:r>
            <a:r>
              <a:rPr lang="ja-JP" altLang="en-US" sz="1600" dirty="0"/>
              <a:t>神宮　</a:t>
            </a:r>
            <a:r>
              <a:rPr lang="ja-JP" altLang="en-US" dirty="0"/>
              <a:t>　</a:t>
            </a:r>
            <a:endParaRPr lang="en-US" altLang="ja-JP" dirty="0"/>
          </a:p>
        </p:txBody>
      </p:sp>
      <p:sp>
        <p:nvSpPr>
          <p:cNvPr id="7" name="正方形/長方形 6"/>
          <p:cNvSpPr/>
          <p:nvPr/>
        </p:nvSpPr>
        <p:spPr>
          <a:xfrm>
            <a:off x="1422432" y="4967163"/>
            <a:ext cx="2596968" cy="1384995"/>
          </a:xfrm>
          <a:prstGeom prst="rect">
            <a:avLst/>
          </a:prstGeom>
        </p:spPr>
        <p:txBody>
          <a:bodyPr wrap="square">
            <a:spAutoFit/>
          </a:bodyPr>
          <a:lstStyle/>
          <a:p>
            <a:r>
              <a:rPr lang="ja-JP" altLang="en-US" sz="1400" dirty="0">
                <a:latin typeface="HGP創英ﾌﾟﾚｾﾞﾝｽEB" pitchFamily="18" charset="-128"/>
                <a:ea typeface="HGP創英ﾌﾟﾚｾﾞﾝｽEB" pitchFamily="18" charset="-128"/>
              </a:rPr>
              <a:t>海の神、大漁祈願の神様です。ご神体は海の中から拾われた剣が祀られています。　竜神宮のお祭りは毎年四月三日に行われ、海で採れた鯛、ブリなどを供え大漁を祈願します。</a:t>
            </a:r>
            <a:endParaRPr lang="en-US" altLang="ja-JP" sz="1400" dirty="0">
              <a:latin typeface="HGP創英ﾌﾟﾚｾﾞﾝｽEB" pitchFamily="18" charset="-128"/>
              <a:ea typeface="HGP創英ﾌﾟﾚｾﾞﾝｽEB" pitchFamily="18" charset="-128"/>
            </a:endParaRPr>
          </a:p>
        </p:txBody>
      </p:sp>
      <p:sp>
        <p:nvSpPr>
          <p:cNvPr id="8" name="テキスト ボックス 7"/>
          <p:cNvSpPr txBox="1"/>
          <p:nvPr/>
        </p:nvSpPr>
        <p:spPr>
          <a:xfrm>
            <a:off x="4299601" y="4034331"/>
            <a:ext cx="1359073" cy="246221"/>
          </a:xfrm>
          <a:prstGeom prst="rect">
            <a:avLst/>
          </a:prstGeom>
          <a:noFill/>
        </p:spPr>
        <p:txBody>
          <a:bodyPr wrap="square" rtlCol="0">
            <a:spAutoFit/>
          </a:bodyPr>
          <a:lstStyle/>
          <a:p>
            <a:r>
              <a:rPr kumimoji="1" lang="ja-JP" altLang="en-US" sz="1000" dirty="0" smtClean="0">
                <a:solidFill>
                  <a:srgbClr val="FFFF00"/>
                </a:solidFill>
              </a:rPr>
              <a:t>表示が見えない</a:t>
            </a:r>
            <a:r>
              <a:rPr kumimoji="1" lang="ja-JP" altLang="en-US" sz="1000" dirty="0" err="1" smtClean="0">
                <a:solidFill>
                  <a:srgbClr val="FFFF00"/>
                </a:solidFill>
              </a:rPr>
              <a:t>ッ</a:t>
            </a:r>
            <a:r>
              <a:rPr kumimoji="1" lang="ja-JP" altLang="en-US" sz="1000" dirty="0" smtClean="0">
                <a:solidFill>
                  <a:srgbClr val="FFFF00"/>
                </a:solidFill>
              </a:rPr>
              <a:t>テ</a:t>
            </a:r>
            <a:r>
              <a:rPr kumimoji="1" lang="ja-JP" altLang="en-US" sz="1000" dirty="0" smtClean="0">
                <a:solidFill>
                  <a:schemeClr val="accent6"/>
                </a:solidFill>
              </a:rPr>
              <a:t>。</a:t>
            </a:r>
            <a:endParaRPr kumimoji="1" lang="ja-JP" altLang="en-US" sz="1000" dirty="0">
              <a:solidFill>
                <a:schemeClr val="accent6"/>
              </a:solidFill>
            </a:endParaRPr>
          </a:p>
        </p:txBody>
      </p:sp>
    </p:spTree>
    <p:extLst>
      <p:ext uri="{BB962C8B-B14F-4D97-AF65-F5344CB8AC3E}">
        <p14:creationId xmlns:p14="http://schemas.microsoft.com/office/powerpoint/2010/main" val="7482919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フレッシュ">
  <a:themeElements>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641</TotalTime>
  <Words>603</Words>
  <Application>Microsoft Office PowerPoint</Application>
  <PresentationFormat>画面に合わせる (4:3)</PresentationFormat>
  <Paragraphs>100</Paragraphs>
  <Slides>12</Slides>
  <Notes>0</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フレッシュ</vt:lpstr>
      <vt:lpstr>PowerPoint プレゼンテーション</vt:lpstr>
      <vt:lpstr>新幹線こだま～４５分の旅</vt:lpstr>
      <vt:lpstr>ペア席の争奪戦は　楠山君がＧＥＴ！</vt:lpstr>
      <vt:lpstr>フェリーにて初島へ</vt:lpstr>
      <vt:lpstr>初 島 上 陸</vt:lpstr>
      <vt:lpstr>お昼ですよー。</vt:lpstr>
      <vt:lpstr>島 内 散 策</vt:lpstr>
      <vt:lpstr>憩いの広場</vt:lpstr>
      <vt:lpstr>散策　後半：</vt:lpstr>
      <vt:lpstr>恒例　三松鮨・日本酒堪能</vt:lpstr>
      <vt:lpstr>〆の銘酒</vt:lpstr>
      <vt:lpstr>小田原城は っと・・・？</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なんねん会　遠足・２０１６</dc:title>
  <dc:creator>KK034</dc:creator>
  <cp:lastModifiedBy>KK034</cp:lastModifiedBy>
  <cp:revision>122</cp:revision>
  <cp:lastPrinted>2016-04-28T08:11:06Z</cp:lastPrinted>
  <dcterms:created xsi:type="dcterms:W3CDTF">2016-04-18T01:26:14Z</dcterms:created>
  <dcterms:modified xsi:type="dcterms:W3CDTF">2016-05-02T00:18:34Z</dcterms:modified>
</cp:coreProperties>
</file>